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3" r:id="rId3"/>
    <p:sldId id="262" r:id="rId4"/>
    <p:sldId id="297" r:id="rId5"/>
    <p:sldId id="260" r:id="rId6"/>
    <p:sldId id="264" r:id="rId7"/>
    <p:sldId id="276" r:id="rId8"/>
    <p:sldId id="281" r:id="rId9"/>
    <p:sldId id="280" r:id="rId10"/>
    <p:sldId id="275" r:id="rId11"/>
    <p:sldId id="277" r:id="rId12"/>
    <p:sldId id="278" r:id="rId13"/>
    <p:sldId id="299" r:id="rId14"/>
    <p:sldId id="282" r:id="rId15"/>
    <p:sldId id="283" r:id="rId16"/>
    <p:sldId id="267" r:id="rId17"/>
    <p:sldId id="269" r:id="rId18"/>
    <p:sldId id="274" r:id="rId19"/>
    <p:sldId id="266" r:id="rId20"/>
    <p:sldId id="271" r:id="rId21"/>
    <p:sldId id="272" r:id="rId22"/>
    <p:sldId id="270" r:id="rId23"/>
    <p:sldId id="289" r:id="rId24"/>
    <p:sldId id="298" r:id="rId25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99FF"/>
    <a:srgbClr val="1E1E78"/>
    <a:srgbClr val="CC0000"/>
    <a:srgbClr val="666699"/>
    <a:srgbClr val="04374A"/>
    <a:srgbClr val="E5907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2353" autoAdjust="0"/>
    <p:restoredTop sz="94316" autoAdjust="0"/>
  </p:normalViewPr>
  <p:slideViewPr>
    <p:cSldViewPr>
      <p:cViewPr>
        <p:scale>
          <a:sx n="55" d="100"/>
          <a:sy n="55" d="100"/>
        </p:scale>
        <p:origin x="-1578" y="-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2F9952-3E9D-4CF0-81B4-4C1851CB594E}" type="doc">
      <dgm:prSet loTypeId="urn:microsoft.com/office/officeart/2005/8/layout/vList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5F10BF87-A247-4A6E-8CA8-F99EAA9053C5}">
      <dgm:prSet phldrT="[Текст]"/>
      <dgm:spPr/>
      <dgm:t>
        <a:bodyPr/>
        <a:lstStyle/>
        <a:p>
          <a:r>
            <a:rPr lang="ru-RU" dirty="0" smtClean="0"/>
            <a:t>Лечебно-диагностический прием врача</a:t>
          </a:r>
          <a:endParaRPr lang="ru-RU" dirty="0"/>
        </a:p>
      </dgm:t>
    </dgm:pt>
    <dgm:pt modelId="{33B02C2B-3848-47AE-85DE-13AD856E57B7}" type="parTrans" cxnId="{998D7EBC-47AF-44DD-9081-9A26168D2FE9}">
      <dgm:prSet/>
      <dgm:spPr/>
      <dgm:t>
        <a:bodyPr/>
        <a:lstStyle/>
        <a:p>
          <a:endParaRPr lang="ru-RU"/>
        </a:p>
      </dgm:t>
    </dgm:pt>
    <dgm:pt modelId="{39D4EA6B-52A3-4AB1-A8D7-ADC80B93BEB5}" type="sibTrans" cxnId="{998D7EBC-47AF-44DD-9081-9A26168D2FE9}">
      <dgm:prSet/>
      <dgm:spPr/>
      <dgm:t>
        <a:bodyPr/>
        <a:lstStyle/>
        <a:p>
          <a:endParaRPr lang="ru-RU"/>
        </a:p>
      </dgm:t>
    </dgm:pt>
    <dgm:pt modelId="{C2B4D840-4634-445B-A912-85C4BE9447D6}">
      <dgm:prSet phldrT="[Текст]"/>
      <dgm:spPr/>
      <dgm:t>
        <a:bodyPr/>
        <a:lstStyle/>
        <a:p>
          <a:endParaRPr lang="ru-RU" dirty="0"/>
        </a:p>
      </dgm:t>
    </dgm:pt>
    <dgm:pt modelId="{9629973F-5A29-4141-8D36-918197AB93C7}" type="parTrans" cxnId="{B6B30847-94B4-493D-AA77-999EAEB3CD05}">
      <dgm:prSet/>
      <dgm:spPr/>
      <dgm:t>
        <a:bodyPr/>
        <a:lstStyle/>
        <a:p>
          <a:endParaRPr lang="ru-RU"/>
        </a:p>
      </dgm:t>
    </dgm:pt>
    <dgm:pt modelId="{D4610963-CC72-471B-966B-0D6F6B887D50}" type="sibTrans" cxnId="{B6B30847-94B4-493D-AA77-999EAEB3CD05}">
      <dgm:prSet/>
      <dgm:spPr/>
      <dgm:t>
        <a:bodyPr/>
        <a:lstStyle/>
        <a:p>
          <a:endParaRPr lang="ru-RU"/>
        </a:p>
      </dgm:t>
    </dgm:pt>
    <dgm:pt modelId="{427FE2C8-E2DF-4F70-B0AD-EB5C49A133C1}">
      <dgm:prSet phldrT="[Текст]"/>
      <dgm:spPr/>
      <dgm:t>
        <a:bodyPr/>
        <a:lstStyle/>
        <a:p>
          <a:r>
            <a:rPr lang="ru-RU" dirty="0" smtClean="0"/>
            <a:t>Лечебно-диагностический процесс</a:t>
          </a:r>
        </a:p>
      </dgm:t>
    </dgm:pt>
    <dgm:pt modelId="{27663305-568E-479C-99E0-1596F4077857}" type="parTrans" cxnId="{32626ED2-9F76-4694-8C16-A6CCDB49FE7C}">
      <dgm:prSet/>
      <dgm:spPr/>
      <dgm:t>
        <a:bodyPr/>
        <a:lstStyle/>
        <a:p>
          <a:endParaRPr lang="ru-RU"/>
        </a:p>
      </dgm:t>
    </dgm:pt>
    <dgm:pt modelId="{CBA93B76-6BB9-4CB3-80CE-13087849EB21}" type="sibTrans" cxnId="{32626ED2-9F76-4694-8C16-A6CCDB49FE7C}">
      <dgm:prSet/>
      <dgm:spPr/>
      <dgm:t>
        <a:bodyPr/>
        <a:lstStyle/>
        <a:p>
          <a:endParaRPr lang="ru-RU"/>
        </a:p>
      </dgm:t>
    </dgm:pt>
    <dgm:pt modelId="{8FFA9A92-89F2-436C-AF35-7830E8F19FDC}" type="pres">
      <dgm:prSet presAssocID="{E62F9952-3E9D-4CF0-81B4-4C1851CB594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0A9336-7323-40D7-A646-DE2FBBFF4104}" type="pres">
      <dgm:prSet presAssocID="{5F10BF87-A247-4A6E-8CA8-F99EAA9053C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DB4C0D-E1C8-4562-A953-7F1B4AAF8E4F}" type="pres">
      <dgm:prSet presAssocID="{5F10BF87-A247-4A6E-8CA8-F99EAA9053C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E77637-D96C-4E00-A32F-11D09F188CAA}" type="pres">
      <dgm:prSet presAssocID="{427FE2C8-E2DF-4F70-B0AD-EB5C49A133C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9D25BE-1AF2-4A22-9C2B-D180A0A2A615}" type="presOf" srcId="{427FE2C8-E2DF-4F70-B0AD-EB5C49A133C1}" destId="{B1E77637-D96C-4E00-A32F-11D09F188CAA}" srcOrd="0" destOrd="0" presId="urn:microsoft.com/office/officeart/2005/8/layout/vList2"/>
    <dgm:cxn modelId="{CD98AA74-F44A-4DEA-BBF5-B34207A80D11}" type="presOf" srcId="{5F10BF87-A247-4A6E-8CA8-F99EAA9053C5}" destId="{FF0A9336-7323-40D7-A646-DE2FBBFF4104}" srcOrd="0" destOrd="0" presId="urn:microsoft.com/office/officeart/2005/8/layout/vList2"/>
    <dgm:cxn modelId="{998D7EBC-47AF-44DD-9081-9A26168D2FE9}" srcId="{E62F9952-3E9D-4CF0-81B4-4C1851CB594E}" destId="{5F10BF87-A247-4A6E-8CA8-F99EAA9053C5}" srcOrd="0" destOrd="0" parTransId="{33B02C2B-3848-47AE-85DE-13AD856E57B7}" sibTransId="{39D4EA6B-52A3-4AB1-A8D7-ADC80B93BEB5}"/>
    <dgm:cxn modelId="{84DEF4F8-551B-45EB-BB53-D3988380CCE2}" type="presOf" srcId="{E62F9952-3E9D-4CF0-81B4-4C1851CB594E}" destId="{8FFA9A92-89F2-436C-AF35-7830E8F19FDC}" srcOrd="0" destOrd="0" presId="urn:microsoft.com/office/officeart/2005/8/layout/vList2"/>
    <dgm:cxn modelId="{B3BE223A-A98D-4EF0-9DEB-7D3687D4FCDA}" type="presOf" srcId="{C2B4D840-4634-445B-A912-85C4BE9447D6}" destId="{DCDB4C0D-E1C8-4562-A953-7F1B4AAF8E4F}" srcOrd="0" destOrd="0" presId="urn:microsoft.com/office/officeart/2005/8/layout/vList2"/>
    <dgm:cxn modelId="{32626ED2-9F76-4694-8C16-A6CCDB49FE7C}" srcId="{E62F9952-3E9D-4CF0-81B4-4C1851CB594E}" destId="{427FE2C8-E2DF-4F70-B0AD-EB5C49A133C1}" srcOrd="1" destOrd="0" parTransId="{27663305-568E-479C-99E0-1596F4077857}" sibTransId="{CBA93B76-6BB9-4CB3-80CE-13087849EB21}"/>
    <dgm:cxn modelId="{B6B30847-94B4-493D-AA77-999EAEB3CD05}" srcId="{5F10BF87-A247-4A6E-8CA8-F99EAA9053C5}" destId="{C2B4D840-4634-445B-A912-85C4BE9447D6}" srcOrd="0" destOrd="0" parTransId="{9629973F-5A29-4141-8D36-918197AB93C7}" sibTransId="{D4610963-CC72-471B-966B-0D6F6B887D50}"/>
    <dgm:cxn modelId="{B1872474-6A7C-4955-AE31-EDF4B6F194D2}" type="presParOf" srcId="{8FFA9A92-89F2-436C-AF35-7830E8F19FDC}" destId="{FF0A9336-7323-40D7-A646-DE2FBBFF4104}" srcOrd="0" destOrd="0" presId="urn:microsoft.com/office/officeart/2005/8/layout/vList2"/>
    <dgm:cxn modelId="{CDB3B5A8-B36C-4A9E-82A1-2D8052897530}" type="presParOf" srcId="{8FFA9A92-89F2-436C-AF35-7830E8F19FDC}" destId="{DCDB4C0D-E1C8-4562-A953-7F1B4AAF8E4F}" srcOrd="1" destOrd="0" presId="urn:microsoft.com/office/officeart/2005/8/layout/vList2"/>
    <dgm:cxn modelId="{05413925-5DAB-40B0-8805-E769A3997439}" type="presParOf" srcId="{8FFA9A92-89F2-436C-AF35-7830E8F19FDC}" destId="{B1E77637-D96C-4E00-A32F-11D09F188CAA}" srcOrd="2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268475-D452-4C77-8654-C2409DC8CBE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179C2A-1FD5-4D46-B48B-94185680182F}">
      <dgm:prSet/>
      <dgm:spPr/>
      <dgm:t>
        <a:bodyPr/>
        <a:lstStyle/>
        <a:p>
          <a:r>
            <a:rPr lang="ru-RU" dirty="0" smtClean="0"/>
            <a:t>Недостаточная информированность пациента о результатах теста.</a:t>
          </a:r>
          <a:endParaRPr lang="ru-RU" dirty="0"/>
        </a:p>
      </dgm:t>
    </dgm:pt>
    <dgm:pt modelId="{C4E7F9BE-E948-430B-AA70-E9C698426F9E}" type="parTrans" cxnId="{6A6A3840-1F52-40AA-918F-6020F264B461}">
      <dgm:prSet/>
      <dgm:spPr/>
      <dgm:t>
        <a:bodyPr/>
        <a:lstStyle/>
        <a:p>
          <a:endParaRPr lang="ru-RU"/>
        </a:p>
      </dgm:t>
    </dgm:pt>
    <dgm:pt modelId="{8A68DDC3-3901-4551-A8E7-F091738EEDD3}" type="sibTrans" cxnId="{6A6A3840-1F52-40AA-918F-6020F264B461}">
      <dgm:prSet/>
      <dgm:spPr/>
      <dgm:t>
        <a:bodyPr/>
        <a:lstStyle/>
        <a:p>
          <a:endParaRPr lang="ru-RU"/>
        </a:p>
      </dgm:t>
    </dgm:pt>
    <dgm:pt modelId="{5F5DC963-0126-4159-9443-B5B2E594037D}">
      <dgm:prSet/>
      <dgm:spPr/>
      <dgm:t>
        <a:bodyPr/>
        <a:lstStyle/>
        <a:p>
          <a:r>
            <a:rPr lang="ru-RU" dirty="0" smtClean="0"/>
            <a:t>Трудности в передаче телефонограмм в  ФБУЗ «Центр гигиены и эпидемиологии».</a:t>
          </a:r>
          <a:endParaRPr lang="ru-RU" dirty="0"/>
        </a:p>
      </dgm:t>
    </dgm:pt>
    <dgm:pt modelId="{04C23EB1-8E15-471A-84FF-91D5CFC5C9CE}" type="parTrans" cxnId="{0D1CAC70-B2EC-49AC-8466-1C66EB59F999}">
      <dgm:prSet/>
      <dgm:spPr/>
      <dgm:t>
        <a:bodyPr/>
        <a:lstStyle/>
        <a:p>
          <a:endParaRPr lang="ru-RU"/>
        </a:p>
      </dgm:t>
    </dgm:pt>
    <dgm:pt modelId="{60800D5C-4A51-4E5C-AFCD-36C31B894C4A}" type="sibTrans" cxnId="{0D1CAC70-B2EC-49AC-8466-1C66EB59F999}">
      <dgm:prSet/>
      <dgm:spPr/>
      <dgm:t>
        <a:bodyPr/>
        <a:lstStyle/>
        <a:p>
          <a:endParaRPr lang="ru-RU"/>
        </a:p>
      </dgm:t>
    </dgm:pt>
    <dgm:pt modelId="{98AD6569-7A47-4187-8962-648795FE456B}">
      <dgm:prSet/>
      <dgm:spPr/>
      <dgm:t>
        <a:bodyPr/>
        <a:lstStyle/>
        <a:p>
          <a:r>
            <a:rPr lang="ru-RU" dirty="0" smtClean="0"/>
            <a:t>Отсутствие закрепленного работника, ответственного за сбор и передачу информации .</a:t>
          </a:r>
          <a:endParaRPr lang="ru-RU" dirty="0"/>
        </a:p>
      </dgm:t>
    </dgm:pt>
    <dgm:pt modelId="{CC3AA744-DD13-4512-B554-9DE9A060FD5D}" type="parTrans" cxnId="{210C53BD-9A90-4813-9691-7234111F06B3}">
      <dgm:prSet/>
      <dgm:spPr/>
      <dgm:t>
        <a:bodyPr/>
        <a:lstStyle/>
        <a:p>
          <a:endParaRPr lang="ru-RU"/>
        </a:p>
      </dgm:t>
    </dgm:pt>
    <dgm:pt modelId="{232EB7DB-B695-4E01-A207-44DBC1D57DCC}" type="sibTrans" cxnId="{210C53BD-9A90-4813-9691-7234111F06B3}">
      <dgm:prSet/>
      <dgm:spPr/>
      <dgm:t>
        <a:bodyPr/>
        <a:lstStyle/>
        <a:p>
          <a:endParaRPr lang="ru-RU"/>
        </a:p>
      </dgm:t>
    </dgm:pt>
    <dgm:pt modelId="{F9C11D44-484D-4AFE-AB6F-87EDB960893D}">
      <dgm:prSet/>
      <dgm:spPr/>
      <dgm:t>
        <a:bodyPr/>
        <a:lstStyle/>
        <a:p>
          <a:r>
            <a:rPr lang="ru-RU" dirty="0" smtClean="0"/>
            <a:t>Отсутствие взаимосвязи между мед</a:t>
          </a:r>
          <a:r>
            <a:rPr lang="ru-RU" dirty="0" smtClean="0"/>
            <a:t>. работниками</a:t>
          </a:r>
          <a:endParaRPr lang="ru-RU" dirty="0"/>
        </a:p>
      </dgm:t>
    </dgm:pt>
    <dgm:pt modelId="{CED94DDE-DF7F-4EA1-9E24-C84351181501}" type="parTrans" cxnId="{54ED9291-2E44-4F85-8D3A-35DC2E3AA9DE}">
      <dgm:prSet/>
      <dgm:spPr/>
    </dgm:pt>
    <dgm:pt modelId="{2DEC9529-0CF6-4F0A-BA93-576889F3F68F}" type="sibTrans" cxnId="{54ED9291-2E44-4F85-8D3A-35DC2E3AA9DE}">
      <dgm:prSet/>
      <dgm:spPr/>
    </dgm:pt>
    <dgm:pt modelId="{8392A816-35C2-4119-BA00-4486557B6960}" type="pres">
      <dgm:prSet presAssocID="{51268475-D452-4C77-8654-C2409DC8CBE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324BFC-3E20-4B90-9364-58BD86876F7E}" type="pres">
      <dgm:prSet presAssocID="{4D179C2A-1FD5-4D46-B48B-94185680182F}" presName="parentText" presStyleLbl="node1" presStyleIdx="0" presStyleCnt="4" custScaleY="972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19BDC6-7563-4B77-B49A-D1678B759479}" type="pres">
      <dgm:prSet presAssocID="{8A68DDC3-3901-4551-A8E7-F091738EEDD3}" presName="spacer" presStyleCnt="0"/>
      <dgm:spPr/>
    </dgm:pt>
    <dgm:pt modelId="{B8F8B076-5B39-4334-B064-91684D9759C1}" type="pres">
      <dgm:prSet presAssocID="{98AD6569-7A47-4187-8962-648795FE456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45052A-5FBD-4DB7-AA82-B9E5185E3E05}" type="pres">
      <dgm:prSet presAssocID="{232EB7DB-B695-4E01-A207-44DBC1D57DCC}" presName="spacer" presStyleCnt="0"/>
      <dgm:spPr/>
    </dgm:pt>
    <dgm:pt modelId="{AE19FC25-87CC-40EA-9645-596FDC654EBC}" type="pres">
      <dgm:prSet presAssocID="{5F5DC963-0126-4159-9443-B5B2E594037D}" presName="parentText" presStyleLbl="node1" presStyleIdx="2" presStyleCnt="4" custScaleY="701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EAF62F-6A48-4A40-9404-17AC47563349}" type="pres">
      <dgm:prSet presAssocID="{60800D5C-4A51-4E5C-AFCD-36C31B894C4A}" presName="spacer" presStyleCnt="0"/>
      <dgm:spPr/>
    </dgm:pt>
    <dgm:pt modelId="{CDE2D921-C185-426C-A109-115FE54D4DDE}" type="pres">
      <dgm:prSet presAssocID="{F9C11D44-484D-4AFE-AB6F-87EDB960893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6A3840-1F52-40AA-918F-6020F264B461}" srcId="{51268475-D452-4C77-8654-C2409DC8CBE8}" destId="{4D179C2A-1FD5-4D46-B48B-94185680182F}" srcOrd="0" destOrd="0" parTransId="{C4E7F9BE-E948-430B-AA70-E9C698426F9E}" sibTransId="{8A68DDC3-3901-4551-A8E7-F091738EEDD3}"/>
    <dgm:cxn modelId="{D172368D-02CB-4540-973D-AB6B9476B168}" type="presOf" srcId="{98AD6569-7A47-4187-8962-648795FE456B}" destId="{B8F8B076-5B39-4334-B064-91684D9759C1}" srcOrd="0" destOrd="0" presId="urn:microsoft.com/office/officeart/2005/8/layout/vList2"/>
    <dgm:cxn modelId="{487CCD54-6E37-4762-88CB-0183A86B326E}" type="presOf" srcId="{F9C11D44-484D-4AFE-AB6F-87EDB960893D}" destId="{CDE2D921-C185-426C-A109-115FE54D4DDE}" srcOrd="0" destOrd="0" presId="urn:microsoft.com/office/officeart/2005/8/layout/vList2"/>
    <dgm:cxn modelId="{210C53BD-9A90-4813-9691-7234111F06B3}" srcId="{51268475-D452-4C77-8654-C2409DC8CBE8}" destId="{98AD6569-7A47-4187-8962-648795FE456B}" srcOrd="1" destOrd="0" parTransId="{CC3AA744-DD13-4512-B554-9DE9A060FD5D}" sibTransId="{232EB7DB-B695-4E01-A207-44DBC1D57DCC}"/>
    <dgm:cxn modelId="{B73E5438-5FA2-4EA7-8D06-61131F5E6314}" type="presOf" srcId="{51268475-D452-4C77-8654-C2409DC8CBE8}" destId="{8392A816-35C2-4119-BA00-4486557B6960}" srcOrd="0" destOrd="0" presId="urn:microsoft.com/office/officeart/2005/8/layout/vList2"/>
    <dgm:cxn modelId="{0D1CAC70-B2EC-49AC-8466-1C66EB59F999}" srcId="{51268475-D452-4C77-8654-C2409DC8CBE8}" destId="{5F5DC963-0126-4159-9443-B5B2E594037D}" srcOrd="2" destOrd="0" parTransId="{04C23EB1-8E15-471A-84FF-91D5CFC5C9CE}" sibTransId="{60800D5C-4A51-4E5C-AFCD-36C31B894C4A}"/>
    <dgm:cxn modelId="{9BB5584C-D662-4F82-AEC3-67937C8DB965}" type="presOf" srcId="{4D179C2A-1FD5-4D46-B48B-94185680182F}" destId="{75324BFC-3E20-4B90-9364-58BD86876F7E}" srcOrd="0" destOrd="0" presId="urn:microsoft.com/office/officeart/2005/8/layout/vList2"/>
    <dgm:cxn modelId="{54ED9291-2E44-4F85-8D3A-35DC2E3AA9DE}" srcId="{51268475-D452-4C77-8654-C2409DC8CBE8}" destId="{F9C11D44-484D-4AFE-AB6F-87EDB960893D}" srcOrd="3" destOrd="0" parTransId="{CED94DDE-DF7F-4EA1-9E24-C84351181501}" sibTransId="{2DEC9529-0CF6-4F0A-BA93-576889F3F68F}"/>
    <dgm:cxn modelId="{FDC79A13-978D-4430-A38F-F2A6C0D88CDA}" type="presOf" srcId="{5F5DC963-0126-4159-9443-B5B2E594037D}" destId="{AE19FC25-87CC-40EA-9645-596FDC654EBC}" srcOrd="0" destOrd="0" presId="urn:microsoft.com/office/officeart/2005/8/layout/vList2"/>
    <dgm:cxn modelId="{8B00850B-A365-429E-8406-5C4446AE6490}" type="presParOf" srcId="{8392A816-35C2-4119-BA00-4486557B6960}" destId="{75324BFC-3E20-4B90-9364-58BD86876F7E}" srcOrd="0" destOrd="0" presId="urn:microsoft.com/office/officeart/2005/8/layout/vList2"/>
    <dgm:cxn modelId="{166D51C0-753F-4CAD-9403-61F3B0CE70FF}" type="presParOf" srcId="{8392A816-35C2-4119-BA00-4486557B6960}" destId="{E919BDC6-7563-4B77-B49A-D1678B759479}" srcOrd="1" destOrd="0" presId="urn:microsoft.com/office/officeart/2005/8/layout/vList2"/>
    <dgm:cxn modelId="{EC49D60B-3B2A-4A9E-BCFD-149693B15516}" type="presParOf" srcId="{8392A816-35C2-4119-BA00-4486557B6960}" destId="{B8F8B076-5B39-4334-B064-91684D9759C1}" srcOrd="2" destOrd="0" presId="urn:microsoft.com/office/officeart/2005/8/layout/vList2"/>
    <dgm:cxn modelId="{C96B8AE0-4444-4E56-A8E6-BDC74FEC9CC3}" type="presParOf" srcId="{8392A816-35C2-4119-BA00-4486557B6960}" destId="{1F45052A-5FBD-4DB7-AA82-B9E5185E3E05}" srcOrd="3" destOrd="0" presId="urn:microsoft.com/office/officeart/2005/8/layout/vList2"/>
    <dgm:cxn modelId="{19C6538C-908A-4E6C-BC2B-8B9E7A005DAB}" type="presParOf" srcId="{8392A816-35C2-4119-BA00-4486557B6960}" destId="{AE19FC25-87CC-40EA-9645-596FDC654EBC}" srcOrd="4" destOrd="0" presId="urn:microsoft.com/office/officeart/2005/8/layout/vList2"/>
    <dgm:cxn modelId="{89B1AADC-95E9-426B-9D70-C34D22D2FB30}" type="presParOf" srcId="{8392A816-35C2-4119-BA00-4486557B6960}" destId="{D5EAF62F-6A48-4A40-9404-17AC47563349}" srcOrd="5" destOrd="0" presId="urn:microsoft.com/office/officeart/2005/8/layout/vList2"/>
    <dgm:cxn modelId="{4DDF6343-5A53-420F-A9F3-9D5D994A99C6}" type="presParOf" srcId="{8392A816-35C2-4119-BA00-4486557B6960}" destId="{CDE2D921-C185-426C-A109-115FE54D4DDE}" srcOrd="6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511EDB-C951-4A13-99FE-51A5556F2814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86A05B5-12A3-4479-935B-F7D81EB0E0AE}">
      <dgm:prSet phldrT="[Текст]" custT="1"/>
      <dgm:spPr/>
      <dgm:t>
        <a:bodyPr/>
        <a:lstStyle/>
        <a:p>
          <a:r>
            <a:rPr lang="ru-RU" sz="2400" dirty="0" smtClean="0"/>
            <a:t>Ведение единого журнала наблюдения за пациентом с коронавирусной инфекцией.</a:t>
          </a:r>
          <a:endParaRPr lang="ru-RU" sz="2400" dirty="0"/>
        </a:p>
      </dgm:t>
    </dgm:pt>
    <dgm:pt modelId="{DC6DA7EA-094B-4ED9-A619-39DC43C6431D}" type="parTrans" cxnId="{3D427E14-1637-4B3E-AC2B-A44BB08D32DA}">
      <dgm:prSet/>
      <dgm:spPr/>
      <dgm:t>
        <a:bodyPr/>
        <a:lstStyle/>
        <a:p>
          <a:endParaRPr lang="ru-RU"/>
        </a:p>
      </dgm:t>
    </dgm:pt>
    <dgm:pt modelId="{377E7700-373E-48CB-B3D3-B232138159AE}" type="sibTrans" cxnId="{3D427E14-1637-4B3E-AC2B-A44BB08D32DA}">
      <dgm:prSet/>
      <dgm:spPr/>
      <dgm:t>
        <a:bodyPr/>
        <a:lstStyle/>
        <a:p>
          <a:endParaRPr lang="ru-RU"/>
        </a:p>
      </dgm:t>
    </dgm:pt>
    <dgm:pt modelId="{AE360E0F-1EEC-474A-85E6-78B60E5AA145}">
      <dgm:prSet custT="1"/>
      <dgm:spPr/>
      <dgm:t>
        <a:bodyPr/>
        <a:lstStyle/>
        <a:p>
          <a:r>
            <a:rPr lang="ru-RU" sz="2400" dirty="0" smtClean="0"/>
            <a:t>Назначение </a:t>
          </a:r>
          <a:r>
            <a:rPr lang="ru-RU" sz="2400" dirty="0" smtClean="0"/>
            <a:t>ответственного </a:t>
          </a:r>
          <a:r>
            <a:rPr lang="ru-RU" sz="2400" dirty="0" smtClean="0"/>
            <a:t>лица,  отвечающего за пациентов с коронавирусной инфекцией</a:t>
          </a:r>
          <a:endParaRPr lang="ru-RU" sz="2400" dirty="0"/>
        </a:p>
      </dgm:t>
    </dgm:pt>
    <dgm:pt modelId="{097DF015-611A-4ADD-82BE-99992BCE3571}" type="parTrans" cxnId="{C9C3D7EF-1159-454C-96DA-B8E7A2512728}">
      <dgm:prSet/>
      <dgm:spPr/>
      <dgm:t>
        <a:bodyPr/>
        <a:lstStyle/>
        <a:p>
          <a:endParaRPr lang="ru-RU"/>
        </a:p>
      </dgm:t>
    </dgm:pt>
    <dgm:pt modelId="{1B713376-6D6C-4967-92FB-3EBA36B3A632}" type="sibTrans" cxnId="{C9C3D7EF-1159-454C-96DA-B8E7A2512728}">
      <dgm:prSet/>
      <dgm:spPr/>
      <dgm:t>
        <a:bodyPr/>
        <a:lstStyle/>
        <a:p>
          <a:endParaRPr lang="ru-RU"/>
        </a:p>
      </dgm:t>
    </dgm:pt>
    <dgm:pt modelId="{0A3399FF-63F8-4C63-BDE2-3C347C333CE3}">
      <dgm:prSet custT="1"/>
      <dgm:spPr/>
      <dgm:t>
        <a:bodyPr/>
        <a:lstStyle/>
        <a:p>
          <a:r>
            <a:rPr lang="ru-RU" sz="2400" dirty="0" smtClean="0"/>
            <a:t>Создание группы мед. работников в </a:t>
          </a:r>
          <a:r>
            <a:rPr lang="en-US" sz="2400" dirty="0" err="1" smtClean="0"/>
            <a:t>Viber</a:t>
          </a:r>
          <a:endParaRPr lang="ru-RU" sz="2400" dirty="0"/>
        </a:p>
      </dgm:t>
    </dgm:pt>
    <dgm:pt modelId="{FB79539E-8DD8-4643-BFE9-E428B63FEC2F}" type="parTrans" cxnId="{86E7748A-F3B6-4A0A-B6FA-216D9ED8E9C5}">
      <dgm:prSet/>
      <dgm:spPr/>
      <dgm:t>
        <a:bodyPr/>
        <a:lstStyle/>
        <a:p>
          <a:endParaRPr lang="ru-RU"/>
        </a:p>
      </dgm:t>
    </dgm:pt>
    <dgm:pt modelId="{07DDCAAE-1E50-41E2-AE1E-1D9F93F60E10}" type="sibTrans" cxnId="{86E7748A-F3B6-4A0A-B6FA-216D9ED8E9C5}">
      <dgm:prSet/>
      <dgm:spPr/>
      <dgm:t>
        <a:bodyPr/>
        <a:lstStyle/>
        <a:p>
          <a:endParaRPr lang="ru-RU"/>
        </a:p>
      </dgm:t>
    </dgm:pt>
    <dgm:pt modelId="{6B9208B0-6C87-46A2-BE1B-2A6D3BFC716B}">
      <dgm:prSet custT="1"/>
      <dgm:spPr/>
      <dgm:t>
        <a:bodyPr/>
        <a:lstStyle/>
        <a:p>
          <a:r>
            <a:rPr lang="ru-RU" sz="2400" dirty="0" smtClean="0"/>
            <a:t>Сообщение пациенту о результатах  мазка  на </a:t>
          </a:r>
          <a:r>
            <a:rPr lang="ru-RU" sz="2400" dirty="0" err="1" smtClean="0"/>
            <a:t>коронавирусную</a:t>
          </a:r>
          <a:r>
            <a:rPr lang="ru-RU" sz="2400" dirty="0" smtClean="0"/>
            <a:t> инфекцию </a:t>
          </a:r>
          <a:endParaRPr lang="ru-RU" sz="2400" dirty="0"/>
        </a:p>
      </dgm:t>
    </dgm:pt>
    <dgm:pt modelId="{222F907E-8AFF-443B-9866-6CEF09F3E3B1}" type="parTrans" cxnId="{722EDD3F-7B28-4AD5-A960-45F2F85489C8}">
      <dgm:prSet/>
      <dgm:spPr/>
      <dgm:t>
        <a:bodyPr/>
        <a:lstStyle/>
        <a:p>
          <a:endParaRPr lang="ru-RU"/>
        </a:p>
      </dgm:t>
    </dgm:pt>
    <dgm:pt modelId="{9F20DFE6-C284-4654-801B-864DE709387A}" type="sibTrans" cxnId="{722EDD3F-7B28-4AD5-A960-45F2F85489C8}">
      <dgm:prSet/>
      <dgm:spPr/>
      <dgm:t>
        <a:bodyPr/>
        <a:lstStyle/>
        <a:p>
          <a:endParaRPr lang="ru-RU"/>
        </a:p>
      </dgm:t>
    </dgm:pt>
    <dgm:pt modelId="{4B8A2A1B-0224-4118-BEF2-1A7ACE752281}" type="pres">
      <dgm:prSet presAssocID="{0C511EDB-C951-4A13-99FE-51A5556F281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CF6AAC-1F18-40A5-8884-A08231F23D36}" type="pres">
      <dgm:prSet presAssocID="{C86A05B5-12A3-4479-935B-F7D81EB0E0AE}" presName="parentText" presStyleLbl="node1" presStyleIdx="0" presStyleCnt="4" custScaleY="152863" custLinFactY="3318" custLinFactNeighborX="209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ED711D-EF29-43CA-BBCB-6757D00A353B}" type="pres">
      <dgm:prSet presAssocID="{377E7700-373E-48CB-B3D3-B232138159AE}" presName="spacer" presStyleCnt="0"/>
      <dgm:spPr/>
    </dgm:pt>
    <dgm:pt modelId="{75CBBBDF-B630-4484-AE65-40EC052CC173}" type="pres">
      <dgm:prSet presAssocID="{AE360E0F-1EEC-474A-85E6-78B60E5AA145}" presName="parentText" presStyleLbl="node1" presStyleIdx="1" presStyleCnt="4" custAng="0" custScaleY="149305" custLinFactNeighborX="2095" custLinFactNeighborY="467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62E758-3162-47C6-93F8-FBDEF3397B2D}" type="pres">
      <dgm:prSet presAssocID="{1B713376-6D6C-4967-92FB-3EBA36B3A632}" presName="spacer" presStyleCnt="0"/>
      <dgm:spPr/>
    </dgm:pt>
    <dgm:pt modelId="{5C9824FC-4599-4B8C-B25F-9FD7286F28DA}" type="pres">
      <dgm:prSet presAssocID="{6B9208B0-6C87-46A2-BE1B-2A6D3BFC716B}" presName="parentText" presStyleLbl="node1" presStyleIdx="2" presStyleCnt="4" custScaleY="134666" custLinFactNeighborX="2095" custLinFactNeighborY="-492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2EE008-612C-45FA-943E-445F7EA4360E}" type="pres">
      <dgm:prSet presAssocID="{9F20DFE6-C284-4654-801B-864DE709387A}" presName="spacer" presStyleCnt="0"/>
      <dgm:spPr/>
    </dgm:pt>
    <dgm:pt modelId="{897E577F-9D57-426A-8826-D1A2C17B002E}" type="pres">
      <dgm:prSet presAssocID="{0A3399FF-63F8-4C63-BDE2-3C347C333CE3}" presName="parentText" presStyleLbl="node1" presStyleIdx="3" presStyleCnt="4" custScaleX="99456" custScaleY="134467" custLinFactNeighborX="2367" custLinFactNeighborY="-944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CAB695-6A11-41E8-8F70-C7E5925FB355}" type="presOf" srcId="{C86A05B5-12A3-4479-935B-F7D81EB0E0AE}" destId="{F1CF6AAC-1F18-40A5-8884-A08231F23D36}" srcOrd="0" destOrd="0" presId="urn:microsoft.com/office/officeart/2005/8/layout/vList2"/>
    <dgm:cxn modelId="{72D1100F-3F1A-465B-9FAC-B188BB6BD50C}" type="presOf" srcId="{0C511EDB-C951-4A13-99FE-51A5556F2814}" destId="{4B8A2A1B-0224-4118-BEF2-1A7ACE752281}" srcOrd="0" destOrd="0" presId="urn:microsoft.com/office/officeart/2005/8/layout/vList2"/>
    <dgm:cxn modelId="{CE4471D3-F588-4C47-A68A-E2AE5945AEE2}" type="presOf" srcId="{6B9208B0-6C87-46A2-BE1B-2A6D3BFC716B}" destId="{5C9824FC-4599-4B8C-B25F-9FD7286F28DA}" srcOrd="0" destOrd="0" presId="urn:microsoft.com/office/officeart/2005/8/layout/vList2"/>
    <dgm:cxn modelId="{722EDD3F-7B28-4AD5-A960-45F2F85489C8}" srcId="{0C511EDB-C951-4A13-99FE-51A5556F2814}" destId="{6B9208B0-6C87-46A2-BE1B-2A6D3BFC716B}" srcOrd="2" destOrd="0" parTransId="{222F907E-8AFF-443B-9866-6CEF09F3E3B1}" sibTransId="{9F20DFE6-C284-4654-801B-864DE709387A}"/>
    <dgm:cxn modelId="{95E0D7B7-111E-43E1-B59F-A332611185CE}" type="presOf" srcId="{AE360E0F-1EEC-474A-85E6-78B60E5AA145}" destId="{75CBBBDF-B630-4484-AE65-40EC052CC173}" srcOrd="0" destOrd="0" presId="urn:microsoft.com/office/officeart/2005/8/layout/vList2"/>
    <dgm:cxn modelId="{C9C3D7EF-1159-454C-96DA-B8E7A2512728}" srcId="{0C511EDB-C951-4A13-99FE-51A5556F2814}" destId="{AE360E0F-1EEC-474A-85E6-78B60E5AA145}" srcOrd="1" destOrd="0" parTransId="{097DF015-611A-4ADD-82BE-99992BCE3571}" sibTransId="{1B713376-6D6C-4967-92FB-3EBA36B3A632}"/>
    <dgm:cxn modelId="{3D427E14-1637-4B3E-AC2B-A44BB08D32DA}" srcId="{0C511EDB-C951-4A13-99FE-51A5556F2814}" destId="{C86A05B5-12A3-4479-935B-F7D81EB0E0AE}" srcOrd="0" destOrd="0" parTransId="{DC6DA7EA-094B-4ED9-A619-39DC43C6431D}" sibTransId="{377E7700-373E-48CB-B3D3-B232138159AE}"/>
    <dgm:cxn modelId="{86E7748A-F3B6-4A0A-B6FA-216D9ED8E9C5}" srcId="{0C511EDB-C951-4A13-99FE-51A5556F2814}" destId="{0A3399FF-63F8-4C63-BDE2-3C347C333CE3}" srcOrd="3" destOrd="0" parTransId="{FB79539E-8DD8-4643-BFE9-E428B63FEC2F}" sibTransId="{07DDCAAE-1E50-41E2-AE1E-1D9F93F60E10}"/>
    <dgm:cxn modelId="{C9FA2A6B-0246-4F90-88F4-DC83463888AD}" type="presOf" srcId="{0A3399FF-63F8-4C63-BDE2-3C347C333CE3}" destId="{897E577F-9D57-426A-8826-D1A2C17B002E}" srcOrd="0" destOrd="0" presId="urn:microsoft.com/office/officeart/2005/8/layout/vList2"/>
    <dgm:cxn modelId="{49BE0726-717D-4E13-85B4-ECE4C6FC1BAF}" type="presParOf" srcId="{4B8A2A1B-0224-4118-BEF2-1A7ACE752281}" destId="{F1CF6AAC-1F18-40A5-8884-A08231F23D36}" srcOrd="0" destOrd="0" presId="urn:microsoft.com/office/officeart/2005/8/layout/vList2"/>
    <dgm:cxn modelId="{FD0B06D9-CB46-4552-9464-FF78293FE33E}" type="presParOf" srcId="{4B8A2A1B-0224-4118-BEF2-1A7ACE752281}" destId="{B7ED711D-EF29-43CA-BBCB-6757D00A353B}" srcOrd="1" destOrd="0" presId="urn:microsoft.com/office/officeart/2005/8/layout/vList2"/>
    <dgm:cxn modelId="{4EA202AE-85E5-4D63-9DE2-B4A9D984D63B}" type="presParOf" srcId="{4B8A2A1B-0224-4118-BEF2-1A7ACE752281}" destId="{75CBBBDF-B630-4484-AE65-40EC052CC173}" srcOrd="2" destOrd="0" presId="urn:microsoft.com/office/officeart/2005/8/layout/vList2"/>
    <dgm:cxn modelId="{55E5CF9A-E760-492F-9BD1-0D812BB09549}" type="presParOf" srcId="{4B8A2A1B-0224-4118-BEF2-1A7ACE752281}" destId="{4062E758-3162-47C6-93F8-FBDEF3397B2D}" srcOrd="3" destOrd="0" presId="urn:microsoft.com/office/officeart/2005/8/layout/vList2"/>
    <dgm:cxn modelId="{DCD8882B-825A-460D-BEF5-BD5500588D95}" type="presParOf" srcId="{4B8A2A1B-0224-4118-BEF2-1A7ACE752281}" destId="{5C9824FC-4599-4B8C-B25F-9FD7286F28DA}" srcOrd="4" destOrd="0" presId="urn:microsoft.com/office/officeart/2005/8/layout/vList2"/>
    <dgm:cxn modelId="{759F0A90-7431-41BA-9F4D-E791161FB6B5}" type="presParOf" srcId="{4B8A2A1B-0224-4118-BEF2-1A7ACE752281}" destId="{232EE008-612C-45FA-943E-445F7EA4360E}" srcOrd="5" destOrd="0" presId="urn:microsoft.com/office/officeart/2005/8/layout/vList2"/>
    <dgm:cxn modelId="{E7487B68-DBF0-48FD-8BFC-CF52DE367851}" type="presParOf" srcId="{4B8A2A1B-0224-4118-BEF2-1A7ACE752281}" destId="{897E577F-9D57-426A-8826-D1A2C17B002E}" srcOrd="6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0A9336-7323-40D7-A646-DE2FBBFF4104}">
      <dsp:nvSpPr>
        <dsp:cNvPr id="0" name=""/>
        <dsp:cNvSpPr/>
      </dsp:nvSpPr>
      <dsp:spPr>
        <a:xfrm>
          <a:off x="0" y="80862"/>
          <a:ext cx="7127875" cy="103135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Профилактический прием</a:t>
          </a:r>
          <a:endParaRPr lang="ru-RU" sz="4300" kern="1200" dirty="0"/>
        </a:p>
      </dsp:txBody>
      <dsp:txXfrm>
        <a:off x="50347" y="131209"/>
        <a:ext cx="7027181" cy="930660"/>
      </dsp:txXfrm>
    </dsp:sp>
    <dsp:sp modelId="{DCDB4C0D-E1C8-4562-A953-7F1B4AAF8E4F}">
      <dsp:nvSpPr>
        <dsp:cNvPr id="0" name=""/>
        <dsp:cNvSpPr/>
      </dsp:nvSpPr>
      <dsp:spPr>
        <a:xfrm>
          <a:off x="0" y="1112217"/>
          <a:ext cx="7127875" cy="712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6310" tIns="54610" rIns="305816" bIns="5461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3400" kern="1200" dirty="0"/>
        </a:p>
      </dsp:txBody>
      <dsp:txXfrm>
        <a:off x="0" y="1112217"/>
        <a:ext cx="7127875" cy="712080"/>
      </dsp:txXfrm>
    </dsp:sp>
    <dsp:sp modelId="{B1E77637-D96C-4E00-A32F-11D09F188CAA}">
      <dsp:nvSpPr>
        <dsp:cNvPr id="0" name=""/>
        <dsp:cNvSpPr/>
      </dsp:nvSpPr>
      <dsp:spPr>
        <a:xfrm>
          <a:off x="0" y="1824297"/>
          <a:ext cx="7127875" cy="103135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Лекарственное обеспечение</a:t>
          </a:r>
        </a:p>
      </dsp:txBody>
      <dsp:txXfrm>
        <a:off x="50347" y="1874644"/>
        <a:ext cx="7027181" cy="930660"/>
      </dsp:txXfrm>
    </dsp:sp>
    <dsp:sp modelId="{D3CC4FA1-BBB1-420F-9324-C4D7131F49B9}">
      <dsp:nvSpPr>
        <dsp:cNvPr id="0" name=""/>
        <dsp:cNvSpPr/>
      </dsp:nvSpPr>
      <dsp:spPr>
        <a:xfrm>
          <a:off x="0" y="2855652"/>
          <a:ext cx="7127875" cy="712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6310" tIns="54610" rIns="305816" bIns="5461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3400" kern="1200" dirty="0"/>
        </a:p>
      </dsp:txBody>
      <dsp:txXfrm>
        <a:off x="0" y="2855652"/>
        <a:ext cx="7127875" cy="712080"/>
      </dsp:txXfrm>
    </dsp:sp>
    <dsp:sp modelId="{BE8039C0-4BA7-44F7-82EC-83F7D5F6CFBB}">
      <dsp:nvSpPr>
        <dsp:cNvPr id="0" name=""/>
        <dsp:cNvSpPr/>
      </dsp:nvSpPr>
      <dsp:spPr>
        <a:xfrm>
          <a:off x="0" y="3567732"/>
          <a:ext cx="7127875" cy="103135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Вакцинация</a:t>
          </a:r>
          <a:endParaRPr lang="ru-RU" sz="4300" kern="1200" dirty="0"/>
        </a:p>
      </dsp:txBody>
      <dsp:txXfrm>
        <a:off x="50347" y="3618079"/>
        <a:ext cx="7027181" cy="9306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324BFC-3E20-4B90-9364-58BD86876F7E}">
      <dsp:nvSpPr>
        <dsp:cNvPr id="0" name=""/>
        <dsp:cNvSpPr/>
      </dsp:nvSpPr>
      <dsp:spPr>
        <a:xfrm>
          <a:off x="0" y="63431"/>
          <a:ext cx="7956376" cy="15509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Отсутствие автоматизированного обновления имеющихся в наличии лекарственных средств с помощью программы «</a:t>
          </a:r>
          <a:r>
            <a:rPr lang="ru-RU" sz="2800" kern="1200" dirty="0" err="1" smtClean="0"/>
            <a:t>Асулон</a:t>
          </a:r>
          <a:r>
            <a:rPr lang="ru-RU" sz="2800" kern="1200" dirty="0" smtClean="0"/>
            <a:t>»</a:t>
          </a:r>
          <a:endParaRPr lang="ru-RU" sz="2800" kern="1200" dirty="0"/>
        </a:p>
      </dsp:txBody>
      <dsp:txXfrm>
        <a:off x="75713" y="139144"/>
        <a:ext cx="7804950" cy="1399572"/>
      </dsp:txXfrm>
    </dsp:sp>
    <dsp:sp modelId="{B8F8B076-5B39-4334-B064-91684D9759C1}">
      <dsp:nvSpPr>
        <dsp:cNvPr id="0" name=""/>
        <dsp:cNvSpPr/>
      </dsp:nvSpPr>
      <dsp:spPr>
        <a:xfrm>
          <a:off x="0" y="1697950"/>
          <a:ext cx="7956376" cy="15947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Необходимость врача отрываться от процесса и ходить в другой кабинет за рецептурными бланками</a:t>
          </a:r>
          <a:endParaRPr lang="ru-RU" sz="2800" kern="1200" dirty="0"/>
        </a:p>
      </dsp:txBody>
      <dsp:txXfrm>
        <a:off x="77847" y="1775797"/>
        <a:ext cx="7800682" cy="1439016"/>
      </dsp:txXfrm>
    </dsp:sp>
    <dsp:sp modelId="{AE19FC25-87CC-40EA-9645-596FDC654EBC}">
      <dsp:nvSpPr>
        <dsp:cNvPr id="0" name=""/>
        <dsp:cNvSpPr/>
      </dsp:nvSpPr>
      <dsp:spPr>
        <a:xfrm>
          <a:off x="0" y="3376180"/>
          <a:ext cx="7956376" cy="11194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Размещение аптечного пункта в отдаленном местоположении</a:t>
          </a:r>
          <a:endParaRPr lang="ru-RU" sz="2800" kern="1200" dirty="0"/>
        </a:p>
      </dsp:txBody>
      <dsp:txXfrm>
        <a:off x="54648" y="3430828"/>
        <a:ext cx="7847080" cy="1010174"/>
      </dsp:txXfrm>
    </dsp:sp>
    <dsp:sp modelId="{48DD278F-20C8-47E6-B37C-55AE143830A9}">
      <dsp:nvSpPr>
        <dsp:cNvPr id="0" name=""/>
        <dsp:cNvSpPr/>
      </dsp:nvSpPr>
      <dsp:spPr>
        <a:xfrm>
          <a:off x="0" y="4579170"/>
          <a:ext cx="7956376" cy="15947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Невозможность получения рецепта через программу «</a:t>
          </a:r>
          <a:r>
            <a:rPr lang="ru-RU" sz="2800" kern="1200" dirty="0" err="1" smtClean="0"/>
            <a:t>Асулон</a:t>
          </a:r>
          <a:r>
            <a:rPr lang="ru-RU" sz="2800" kern="1200" dirty="0" smtClean="0"/>
            <a:t>» при оказании ПМСП на дому</a:t>
          </a:r>
          <a:endParaRPr lang="ru-RU" sz="2800" kern="1200" dirty="0"/>
        </a:p>
      </dsp:txBody>
      <dsp:txXfrm>
        <a:off x="77847" y="4657017"/>
        <a:ext cx="7800682" cy="14390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CF6AAC-1F18-40A5-8884-A08231F23D36}">
      <dsp:nvSpPr>
        <dsp:cNvPr id="0" name=""/>
        <dsp:cNvSpPr/>
      </dsp:nvSpPr>
      <dsp:spPr>
        <a:xfrm>
          <a:off x="0" y="2034891"/>
          <a:ext cx="8568952" cy="63878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Автоматическое обновление списка имеющихся в наличии лекарственных препаратов в программе «</a:t>
          </a:r>
          <a:r>
            <a:rPr lang="ru-RU" sz="2400" kern="1200" dirty="0" err="1" smtClean="0"/>
            <a:t>Асулон</a:t>
          </a:r>
          <a:r>
            <a:rPr lang="ru-RU" sz="2400" kern="1200" dirty="0" smtClean="0"/>
            <a:t>»</a:t>
          </a:r>
          <a:endParaRPr lang="ru-RU" sz="2400" kern="1200" dirty="0"/>
        </a:p>
      </dsp:txBody>
      <dsp:txXfrm>
        <a:off x="31183" y="2066074"/>
        <a:ext cx="8506586" cy="576421"/>
      </dsp:txXfrm>
    </dsp:sp>
    <dsp:sp modelId="{550A3E67-A219-47BB-8AE2-3EC5602B00EB}">
      <dsp:nvSpPr>
        <dsp:cNvPr id="0" name=""/>
        <dsp:cNvSpPr/>
      </dsp:nvSpPr>
      <dsp:spPr>
        <a:xfrm>
          <a:off x="0" y="2673678"/>
          <a:ext cx="8568952" cy="709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064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00" kern="1200" dirty="0"/>
        </a:p>
      </dsp:txBody>
      <dsp:txXfrm>
        <a:off x="0" y="2673678"/>
        <a:ext cx="8568952" cy="70913"/>
      </dsp:txXfrm>
    </dsp:sp>
    <dsp:sp modelId="{75CBBBDF-B630-4484-AE65-40EC052CC173}">
      <dsp:nvSpPr>
        <dsp:cNvPr id="0" name=""/>
        <dsp:cNvSpPr/>
      </dsp:nvSpPr>
      <dsp:spPr>
        <a:xfrm>
          <a:off x="0" y="2744592"/>
          <a:ext cx="8568952" cy="623919"/>
        </a:xfrm>
        <a:prstGeom prst="roundRect">
          <a:avLst/>
        </a:prstGeom>
        <a:solidFill>
          <a:schemeClr val="accent2">
            <a:hueOff val="142856"/>
            <a:satOff val="-16031"/>
            <a:lumOff val="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Автоматизированное оформление рецептурных бланков через программу «</a:t>
          </a:r>
          <a:r>
            <a:rPr lang="ru-RU" sz="2400" kern="1200" dirty="0" err="1" smtClean="0"/>
            <a:t>Асулон</a:t>
          </a:r>
          <a:r>
            <a:rPr lang="ru-RU" sz="2400" kern="1200" dirty="0" smtClean="0"/>
            <a:t>» на рабочем месте врача</a:t>
          </a:r>
          <a:endParaRPr lang="ru-RU" sz="2400" kern="1200" dirty="0"/>
        </a:p>
      </dsp:txBody>
      <dsp:txXfrm>
        <a:off x="30457" y="2775049"/>
        <a:ext cx="8508038" cy="563005"/>
      </dsp:txXfrm>
    </dsp:sp>
    <dsp:sp modelId="{5C9824FC-4599-4B8C-B25F-9FD7286F28DA}">
      <dsp:nvSpPr>
        <dsp:cNvPr id="0" name=""/>
        <dsp:cNvSpPr/>
      </dsp:nvSpPr>
      <dsp:spPr>
        <a:xfrm>
          <a:off x="0" y="3380844"/>
          <a:ext cx="8568952" cy="562745"/>
        </a:xfrm>
        <a:prstGeom prst="roundRect">
          <a:avLst/>
        </a:prstGeom>
        <a:solidFill>
          <a:schemeClr val="accent2">
            <a:hueOff val="285712"/>
            <a:satOff val="-32061"/>
            <a:lumOff val="549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Организация получения рецептурного бланка в регистратуре ГУЗ «ДКМЦ г. Читы» ДПО №4 при оказании ПМСП на дому</a:t>
          </a:r>
          <a:endParaRPr lang="ru-RU" sz="2400" kern="1200" dirty="0"/>
        </a:p>
      </dsp:txBody>
      <dsp:txXfrm>
        <a:off x="27471" y="3408315"/>
        <a:ext cx="8514010" cy="507803"/>
      </dsp:txXfrm>
    </dsp:sp>
    <dsp:sp modelId="{897E577F-9D57-426A-8826-D1A2C17B002E}">
      <dsp:nvSpPr>
        <dsp:cNvPr id="0" name=""/>
        <dsp:cNvSpPr/>
      </dsp:nvSpPr>
      <dsp:spPr>
        <a:xfrm>
          <a:off x="46488" y="3955922"/>
          <a:ext cx="8475975" cy="561913"/>
        </a:xfrm>
        <a:prstGeom prst="roundRect">
          <a:avLst/>
        </a:prstGeom>
        <a:solidFill>
          <a:schemeClr val="accent2">
            <a:hueOff val="428568"/>
            <a:satOff val="-48092"/>
            <a:lumOff val="82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Организовать размещение аптечного пункта в более комфортном и доступном местоположении (по адресу Парковый переулок, 11)</a:t>
          </a:r>
          <a:endParaRPr lang="ru-RU" sz="2400" kern="1200" dirty="0"/>
        </a:p>
      </dsp:txBody>
      <dsp:txXfrm>
        <a:off x="73918" y="3983352"/>
        <a:ext cx="8421115" cy="5070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0771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348880"/>
            <a:ext cx="5256584" cy="172819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2332338" y="111362"/>
            <a:ext cx="681166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0" name="Текст 2"/>
          <p:cNvSpPr>
            <a:spLocks noGrp="1"/>
          </p:cNvSpPr>
          <p:nvPr>
            <p:ph idx="1"/>
          </p:nvPr>
        </p:nvSpPr>
        <p:spPr>
          <a:xfrm>
            <a:off x="1907704" y="1556792"/>
            <a:ext cx="7128792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406900"/>
            <a:ext cx="6192688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99792" y="2906713"/>
            <a:ext cx="619268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35696" y="1999381"/>
            <a:ext cx="3528392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80112" y="1999381"/>
            <a:ext cx="36004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69224" y="635635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3728" y="1946821"/>
            <a:ext cx="3237756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123728" y="2574056"/>
            <a:ext cx="3237756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47773" y="1925142"/>
            <a:ext cx="323902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47773" y="2502048"/>
            <a:ext cx="3239028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84380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4380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2338" y="111362"/>
            <a:ext cx="681166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07704" y="1556792"/>
            <a:ext cx="7128792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hyperlink" Target="https://yandex.ru/images/search?pos=7&amp;img_url=https://pbs.twimg.com/media/Emscp95WMAAXxz-.jpg&amp;text=%D0%BA%D0%B0%D1%80%D1%82%D0%B8%D0%BD%D0%BA%D0%B0+%D0%B1%D0%BE%D0%BB%D1%8C%D0%BD%D0%B8%D1%86%D1%8B+%D0%B4%D0%BB%D1%8F+%D0%BF%D1%80%D0%B5%D0%B7%D0%B5%D0%BD%D1%82%D0%B0%D1%86%D0%B8%D0%B8&amp;rpt=simage&amp;lr=68&amp;source=wiz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348880"/>
            <a:ext cx="5150376" cy="17281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Внедрение «Новой модели медицинской организации» в ГУЗ «ДКМЦ г. Читы»  ДПО №4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069" cy="18352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"/>
            <a:ext cx="1874621" cy="17728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396" y="3339999"/>
            <a:ext cx="2588610" cy="23762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627911"/>
            <a:ext cx="3429000" cy="22898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4208" y="2917721"/>
            <a:ext cx="2606447" cy="3154955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 rot="19164408">
            <a:off x="1114822" y="2440069"/>
            <a:ext cx="1613148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2675958">
            <a:off x="5932887" y="1871288"/>
            <a:ext cx="1754119" cy="5030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4072358">
            <a:off x="4322326" y="3839132"/>
            <a:ext cx="2150426" cy="503039"/>
          </a:xfrm>
          <a:prstGeom prst="rightArrow">
            <a:avLst>
              <a:gd name="adj1" fmla="val 5246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9174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право 5"/>
          <p:cNvSpPr/>
          <p:nvPr/>
        </p:nvSpPr>
        <p:spPr>
          <a:xfrm rot="3311568">
            <a:off x="6446907" y="2913329"/>
            <a:ext cx="936104" cy="5319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2191005">
            <a:off x="3029585" y="2762773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598028"/>
            <a:ext cx="2006817" cy="22599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2197" y="4481736"/>
            <a:ext cx="2231545" cy="2259972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7072330" y="3571876"/>
            <a:ext cx="1571636" cy="762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ОПО</a:t>
            </a:r>
          </a:p>
          <a:p>
            <a:pPr algn="ctr"/>
            <a:r>
              <a:rPr lang="ru-RU" dirty="0" smtClean="0"/>
              <a:t>пульмонолог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976000" y="3786190"/>
            <a:ext cx="1738744" cy="6955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ДПО №3 </a:t>
            </a:r>
          </a:p>
          <a:p>
            <a:pPr algn="ctr"/>
            <a:r>
              <a:rPr lang="ru-RU" dirty="0" smtClean="0"/>
              <a:t>эндокринолог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07711" y="2541072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4"/>
              </a:rPr>
              <a:t>КДКБ</a:t>
            </a:r>
            <a:r>
              <a:rPr lang="en-US" dirty="0" smtClean="0">
                <a:hlinkClick r:id="rId4"/>
              </a:rPr>
              <a:t> </a:t>
            </a:r>
            <a:endParaRPr lang="en-US" dirty="0">
              <a:hlinkClick r:id="rId4"/>
            </a:endParaRPr>
          </a:p>
        </p:txBody>
      </p:sp>
      <p:pic>
        <p:nvPicPr>
          <p:cNvPr id="1028" name="Picture 4" descr="C:\Documents and Settings\DLO\Рабочий стол\Narkologicheskaya-bolnica-v-Bataysk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4857760"/>
            <a:ext cx="3013544" cy="2000240"/>
          </a:xfrm>
          <a:prstGeom prst="rect">
            <a:avLst/>
          </a:prstGeom>
          <a:noFill/>
        </p:spPr>
      </p:pic>
      <p:pic>
        <p:nvPicPr>
          <p:cNvPr id="1029" name="Picture 5" descr="C:\Documents and Settings\DLO\Рабочий стол\29b79244e36b31cb95e586c21d8f8af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642918"/>
            <a:ext cx="2628920" cy="262892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4500562" y="500042"/>
            <a:ext cx="1037463" cy="369332"/>
          </a:xfrm>
          <a:prstGeom prst="rect">
            <a:avLst/>
          </a:prstGeom>
          <a:solidFill>
            <a:srgbClr val="3399FF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ДПО №4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071934" y="3429000"/>
            <a:ext cx="237566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4572000" y="3286124"/>
            <a:ext cx="500066" cy="8355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214810" y="4214818"/>
            <a:ext cx="1000132" cy="1015663"/>
          </a:xfrm>
          <a:prstGeom prst="rect">
            <a:avLst/>
          </a:prstGeom>
          <a:solidFill>
            <a:srgbClr val="3399FF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КДКБ</a:t>
            </a:r>
          </a:p>
          <a:p>
            <a:r>
              <a:rPr lang="ru-RU" sz="2000" dirty="0" smtClean="0"/>
              <a:t>кардиолог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20" y="0"/>
            <a:ext cx="1643042" cy="15538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833078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2500306"/>
            <a:ext cx="2006817" cy="2259972"/>
          </a:xfrm>
          <a:prstGeom prst="rect">
            <a:avLst/>
          </a:prstGeom>
        </p:spPr>
      </p:pic>
      <p:pic>
        <p:nvPicPr>
          <p:cNvPr id="4098" name="Picture 2" descr="C:\Documents and Settings\DLO\Рабочий стол\img_573335c1e0e7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4039250"/>
            <a:ext cx="3384535" cy="2818750"/>
          </a:xfrm>
          <a:prstGeom prst="rect">
            <a:avLst/>
          </a:prstGeom>
          <a:noFill/>
        </p:spPr>
      </p:pic>
      <p:sp>
        <p:nvSpPr>
          <p:cNvPr id="44" name="TextBox 43"/>
          <p:cNvSpPr txBox="1"/>
          <p:nvPr/>
        </p:nvSpPr>
        <p:spPr>
          <a:xfrm>
            <a:off x="4214810" y="3714752"/>
            <a:ext cx="917656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МСЭ</a:t>
            </a:r>
            <a:endParaRPr lang="ru-RU" dirty="0"/>
          </a:p>
        </p:txBody>
      </p:sp>
      <p:pic>
        <p:nvPicPr>
          <p:cNvPr id="4100" name="Picture 4" descr="C:\Documents and Settings\DLO\Рабочий стол\hi_tech_personal_computer_pc_56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3" y="1773753"/>
            <a:ext cx="2714644" cy="2216158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6786578" y="857232"/>
            <a:ext cx="1795684" cy="369332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МИС «Ариадна»</a:t>
            </a:r>
            <a:endParaRPr lang="ru-RU" dirty="0"/>
          </a:p>
        </p:txBody>
      </p:sp>
      <p:sp>
        <p:nvSpPr>
          <p:cNvPr id="47" name="Стрелка вправо 46"/>
          <p:cNvSpPr/>
          <p:nvPr/>
        </p:nvSpPr>
        <p:spPr>
          <a:xfrm>
            <a:off x="3428992" y="2857496"/>
            <a:ext cx="2643206" cy="484632"/>
          </a:xfrm>
          <a:prstGeom prst="rightArrow">
            <a:avLst>
              <a:gd name="adj1" fmla="val 4288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низ 48"/>
          <p:cNvSpPr/>
          <p:nvPr/>
        </p:nvSpPr>
        <p:spPr>
          <a:xfrm rot="2193673">
            <a:off x="6294834" y="4326737"/>
            <a:ext cx="698982" cy="978408"/>
          </a:xfrm>
          <a:prstGeom prst="downArrow">
            <a:avLst>
              <a:gd name="adj1" fmla="val 36282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000396" cy="17335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00232" y="2143116"/>
            <a:ext cx="1037463" cy="369332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ДПО №4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46487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Памятка при оформлении пациента на МСЭ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i="1" dirty="0" smtClean="0"/>
              <a:t> </a:t>
            </a:r>
            <a:endParaRPr lang="ru-RU" dirty="0" smtClean="0"/>
          </a:p>
          <a:p>
            <a:r>
              <a:rPr lang="ru-RU" b="1" i="1" u="sng" dirty="0" smtClean="0"/>
              <a:t>Памятка для законного представителя при оформлении ребенка на МСЭ</a:t>
            </a:r>
            <a:endParaRPr lang="ru-RU" dirty="0" smtClean="0"/>
          </a:p>
          <a:p>
            <a:r>
              <a:rPr lang="ru-RU" b="1" dirty="0" smtClean="0"/>
              <a:t>Перечень необходимых документов: </a:t>
            </a:r>
            <a:endParaRPr lang="ru-RU" dirty="0" smtClean="0"/>
          </a:p>
          <a:p>
            <a:pPr lvl="0"/>
            <a:r>
              <a:rPr lang="ru-RU" dirty="0" smtClean="0"/>
              <a:t>Справка с ПМПК («Дар» или «Лад»)</a:t>
            </a:r>
          </a:p>
          <a:p>
            <a:pPr lvl="0"/>
            <a:r>
              <a:rPr lang="ru-RU" dirty="0" smtClean="0"/>
              <a:t>Согласие на обработку персональных данных</a:t>
            </a:r>
          </a:p>
          <a:p>
            <a:r>
              <a:rPr lang="ru-RU" b="1" u="sng" dirty="0" smtClean="0"/>
              <a:t>для ребенк</a:t>
            </a:r>
            <a:r>
              <a:rPr lang="ru-RU" b="1" dirty="0" smtClean="0"/>
              <a:t>а:</a:t>
            </a:r>
            <a:endParaRPr lang="ru-RU" dirty="0" smtClean="0"/>
          </a:p>
          <a:p>
            <a:pPr lvl="0"/>
            <a:r>
              <a:rPr lang="ru-RU" dirty="0" smtClean="0"/>
              <a:t>Свидетельство о рождении, копия.  Для ребенка старше 14 лет паспорт (1 </a:t>
            </a:r>
            <a:r>
              <a:rPr lang="ru-RU" dirty="0" err="1" smtClean="0"/>
              <a:t>стр.+</a:t>
            </a:r>
            <a:r>
              <a:rPr lang="ru-RU" dirty="0" smtClean="0"/>
              <a:t> прописка) копия</a:t>
            </a:r>
          </a:p>
          <a:p>
            <a:pPr lvl="0"/>
            <a:r>
              <a:rPr lang="ru-RU" dirty="0" smtClean="0"/>
              <a:t>СНИЛС, копия</a:t>
            </a:r>
          </a:p>
          <a:p>
            <a:pPr lvl="0"/>
            <a:r>
              <a:rPr lang="ru-RU" dirty="0" smtClean="0"/>
              <a:t>Справка МСЭ (</a:t>
            </a:r>
            <a:r>
              <a:rPr lang="ru-RU" dirty="0" err="1" smtClean="0"/>
              <a:t>розовая</a:t>
            </a:r>
            <a:r>
              <a:rPr lang="ru-RU" dirty="0" smtClean="0"/>
              <a:t>)</a:t>
            </a:r>
          </a:p>
          <a:p>
            <a:pPr lvl="0"/>
            <a:r>
              <a:rPr lang="ru-RU" dirty="0" smtClean="0"/>
              <a:t>ИПРА (реабилитационная карта)</a:t>
            </a:r>
          </a:p>
          <a:p>
            <a:pPr lvl="0"/>
            <a:r>
              <a:rPr lang="ru-RU" dirty="0" smtClean="0"/>
              <a:t>Характеристика на ребенка</a:t>
            </a:r>
          </a:p>
          <a:p>
            <a:r>
              <a:rPr lang="ru-RU" b="1" u="sng" dirty="0" smtClean="0"/>
              <a:t>для законного представителя:</a:t>
            </a:r>
            <a:endParaRPr lang="ru-RU" dirty="0" smtClean="0"/>
          </a:p>
          <a:p>
            <a:pPr lvl="0"/>
            <a:r>
              <a:rPr lang="ru-RU" dirty="0" smtClean="0"/>
              <a:t>Паспорт (1 </a:t>
            </a:r>
            <a:r>
              <a:rPr lang="ru-RU" dirty="0" err="1" smtClean="0"/>
              <a:t>страница+</a:t>
            </a:r>
            <a:r>
              <a:rPr lang="ru-RU" dirty="0" smtClean="0"/>
              <a:t> прописка) копия</a:t>
            </a:r>
          </a:p>
          <a:p>
            <a:pPr lvl="0"/>
            <a:r>
              <a:rPr lang="ru-RU" dirty="0" smtClean="0"/>
              <a:t>СНИЛС, копия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607360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2338" y="188640"/>
            <a:ext cx="6704158" cy="4608512"/>
          </a:xfrm>
        </p:spPr>
        <p:txBody>
          <a:bodyPr>
            <a:noAutofit/>
          </a:bodyPr>
          <a:lstStyle/>
          <a:p>
            <a:r>
              <a:rPr lang="ru-RU" sz="3600" dirty="0" smtClean="0"/>
              <a:t>«Оформление медицинской документации (форма №088/у «Направление на медико-социальную экспертизу»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5085184"/>
            <a:ext cx="7128792" cy="115212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Целевой процесс (ВПП – 2 дня)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64083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-конечная звезда 4"/>
          <p:cNvSpPr/>
          <p:nvPr/>
        </p:nvSpPr>
        <p:spPr>
          <a:xfrm>
            <a:off x="7020272" y="5157192"/>
            <a:ext cx="720080" cy="792088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\\192.168.114.165\передачки\Воронкова Е.Е\Для презентации\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801506" cy="98012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48287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2338" y="980728"/>
            <a:ext cx="6811662" cy="3456384"/>
          </a:xfrm>
        </p:spPr>
        <p:txBody>
          <a:bodyPr>
            <a:normAutofit/>
          </a:bodyPr>
          <a:lstStyle/>
          <a:p>
            <a:r>
              <a:rPr lang="ru-RU" dirty="0" err="1"/>
              <a:t>Подпроцесс</a:t>
            </a:r>
            <a:r>
              <a:rPr lang="ru-RU" dirty="0"/>
              <a:t> </a:t>
            </a:r>
            <a:r>
              <a:rPr lang="ru-RU" dirty="0" smtClean="0"/>
              <a:t>«Разработка маршрутизации пациентов коронавирусной инфекции»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4797152"/>
            <a:ext cx="6912768" cy="144016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Текущее состояние (3-4 ч)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20945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171400"/>
            <a:ext cx="7848872" cy="108012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Проблемы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27454275"/>
              </p:ext>
            </p:extLst>
          </p:nvPr>
        </p:nvGraphicFramePr>
        <p:xfrm>
          <a:off x="1187624" y="620688"/>
          <a:ext cx="7956376" cy="6237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98713" cy="11967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197322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\\192.168.114.165\передачки\Воронкова Е.Е\Для презентации\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71108" y="428604"/>
            <a:ext cx="7172892" cy="50371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71262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1142984"/>
            <a:ext cx="823031" cy="63403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838" y="3000372"/>
            <a:ext cx="2266162" cy="34404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54" y="2714620"/>
            <a:ext cx="2963744" cy="2963744"/>
          </a:xfrm>
          <a:prstGeom prst="rect">
            <a:avLst/>
          </a:prstGeom>
        </p:spPr>
      </p:pic>
      <p:pic>
        <p:nvPicPr>
          <p:cNvPr id="4098" name="Picture 2" descr="\\192.168.114.165\передачки\Воронкова Е.Е\Для презентации\1614630898_23-p-fon-telefona-dlya-fotoshopa-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285728"/>
            <a:ext cx="2428892" cy="1619262"/>
          </a:xfrm>
          <a:prstGeom prst="rect">
            <a:avLst/>
          </a:prstGeom>
          <a:noFill/>
        </p:spPr>
      </p:pic>
      <p:pic>
        <p:nvPicPr>
          <p:cNvPr id="4099" name="Picture 3" descr="\\192.168.114.165\передачки\Воронкова Е.Е\Для презентации\2cb6d4163930fdc229dfcea74afb2d8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357166"/>
            <a:ext cx="3170129" cy="2587633"/>
          </a:xfrm>
          <a:prstGeom prst="rect">
            <a:avLst/>
          </a:prstGeom>
          <a:noFill/>
        </p:spPr>
      </p:pic>
      <p:sp>
        <p:nvSpPr>
          <p:cNvPr id="24" name="Стрелка вниз 23"/>
          <p:cNvSpPr/>
          <p:nvPr/>
        </p:nvSpPr>
        <p:spPr>
          <a:xfrm rot="3065355">
            <a:off x="6219870" y="1935425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 descr="\\192.168.114.165\передачки\Воронкова Е.Е\Для презентации\question-mark-png-5a36991662d355.267583561513527574404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04068" y="2328832"/>
            <a:ext cx="1297022" cy="951149"/>
          </a:xfrm>
          <a:prstGeom prst="rect">
            <a:avLst/>
          </a:prstGeom>
          <a:noFill/>
        </p:spPr>
      </p:pic>
      <p:pic>
        <p:nvPicPr>
          <p:cNvPr id="31" name="Picture 4" descr="\\192.168.114.165\передачки\Воронкова Е.Е\Для презентации\question-mark-png-5a36991662d355.267583561513527574404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1928802"/>
            <a:ext cx="1297022" cy="951149"/>
          </a:xfrm>
          <a:prstGeom prst="rect">
            <a:avLst/>
          </a:prstGeom>
          <a:noFill/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8663" y="3929066"/>
            <a:ext cx="2075284" cy="2512013"/>
          </a:xfrm>
          <a:prstGeom prst="rect">
            <a:avLst/>
          </a:prstGeom>
        </p:spPr>
      </p:pic>
      <p:pic>
        <p:nvPicPr>
          <p:cNvPr id="33" name="Picture 4" descr="\\192.168.114.165\передачки\Воронкова Е.Е\Для презентации\question-mark-png-5a36991662d355.267583561513527574404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4414" y="3071810"/>
            <a:ext cx="1297022" cy="9511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966958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chemeClr val="tx1"/>
                </a:solidFill>
              </a:rPr>
              <a:t>Стратегия развития НМО сформирована:</a:t>
            </a:r>
            <a:endParaRPr lang="ru-RU" b="1" u="sng" dirty="0">
              <a:solidFill>
                <a:schemeClr val="tx1"/>
              </a:solidFill>
            </a:endParaRPr>
          </a:p>
        </p:txBody>
      </p:sp>
      <p:sp>
        <p:nvSpPr>
          <p:cNvPr id="8" name="Rectangle 257"/>
          <p:cNvSpPr>
            <a:spLocks noChangeArrowheads="1"/>
          </p:cNvSpPr>
          <p:nvPr/>
        </p:nvSpPr>
        <p:spPr bwMode="gray">
          <a:xfrm rot="3419336">
            <a:off x="1888747" y="1842780"/>
            <a:ext cx="541971" cy="59246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9" name="Text Box 258"/>
          <p:cNvSpPr txBox="1">
            <a:spLocks noChangeArrowheads="1"/>
          </p:cNvSpPr>
          <p:nvPr/>
        </p:nvSpPr>
        <p:spPr bwMode="gray">
          <a:xfrm>
            <a:off x="2590613" y="1919784"/>
            <a:ext cx="594182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2400" b="1" dirty="0" smtClean="0">
                <a:latin typeface="+mj-lt"/>
              </a:rPr>
              <a:t>НАЦИОНАЛЬНЫЙ </a:t>
            </a:r>
            <a:r>
              <a:rPr lang="ru-RU" sz="2400" b="1" dirty="0">
                <a:latin typeface="+mj-lt"/>
              </a:rPr>
              <a:t>ПРОЕКТ «ЗДРАВООХРАНЕНИЕ»</a:t>
            </a:r>
            <a:endParaRPr lang="en-US" sz="2400" b="1" dirty="0">
              <a:latin typeface="+mj-lt"/>
            </a:endParaRPr>
          </a:p>
        </p:txBody>
      </p:sp>
      <p:sp>
        <p:nvSpPr>
          <p:cNvPr id="10" name="Text Box 259"/>
          <p:cNvSpPr txBox="1">
            <a:spLocks noChangeArrowheads="1"/>
          </p:cNvSpPr>
          <p:nvPr/>
        </p:nvSpPr>
        <p:spPr bwMode="gray">
          <a:xfrm flipH="1">
            <a:off x="1857940" y="1844824"/>
            <a:ext cx="69783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12" name="Rectangle 261"/>
          <p:cNvSpPr>
            <a:spLocks noChangeArrowheads="1"/>
          </p:cNvSpPr>
          <p:nvPr/>
        </p:nvSpPr>
        <p:spPr bwMode="gray">
          <a:xfrm rot="3419336">
            <a:off x="1784122" y="3356338"/>
            <a:ext cx="611763" cy="48314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3" name="Text Box 262"/>
          <p:cNvSpPr txBox="1">
            <a:spLocks noChangeArrowheads="1"/>
          </p:cNvSpPr>
          <p:nvPr/>
        </p:nvSpPr>
        <p:spPr bwMode="gray">
          <a:xfrm flipH="1">
            <a:off x="1763689" y="3367075"/>
            <a:ext cx="79208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20" name="Text Box 269"/>
          <p:cNvSpPr txBox="1">
            <a:spLocks noChangeArrowheads="1"/>
          </p:cNvSpPr>
          <p:nvPr/>
        </p:nvSpPr>
        <p:spPr bwMode="gray">
          <a:xfrm>
            <a:off x="2591564" y="2757834"/>
            <a:ext cx="5724851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endParaRPr lang="ru-RU" sz="2400" dirty="0" smtClean="0">
              <a:solidFill>
                <a:schemeClr val="bg1"/>
              </a:solidFill>
              <a:latin typeface="Arial" charset="0"/>
            </a:endParaRPr>
          </a:p>
          <a:p>
            <a:pPr eaLnBrk="0" hangingPunct="0"/>
            <a:r>
              <a:rPr lang="ru-RU" sz="2400" b="1" dirty="0" smtClean="0">
                <a:latin typeface="+mj-lt"/>
              </a:rPr>
              <a:t>ФЕДЕРАЛЬНЫЙ ПРОЕКТ «РАЗВИТИЕ СИСТЕМЫ ОКАЗАНИЯ ПЕРВИЧНОЙ МЕДИКО-САНИТАРНОЙ ПОМОЩИ»</a:t>
            </a:r>
            <a:endParaRPr lang="en-US" sz="2400" b="1" dirty="0">
              <a:latin typeface="+mj-lt"/>
            </a:endParaRPr>
          </a:p>
        </p:txBody>
      </p:sp>
      <p:sp>
        <p:nvSpPr>
          <p:cNvPr id="14" name="Rectangle 261"/>
          <p:cNvSpPr>
            <a:spLocks noChangeArrowheads="1"/>
          </p:cNvSpPr>
          <p:nvPr/>
        </p:nvSpPr>
        <p:spPr bwMode="gray">
          <a:xfrm rot="3419336">
            <a:off x="1829990" y="5018771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5" name="Text Box 262"/>
          <p:cNvSpPr txBox="1">
            <a:spLocks noChangeArrowheads="1"/>
          </p:cNvSpPr>
          <p:nvPr/>
        </p:nvSpPr>
        <p:spPr bwMode="gray">
          <a:xfrm flipH="1">
            <a:off x="1728714" y="5048288"/>
            <a:ext cx="79208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chemeClr val="bg1"/>
                </a:solidFill>
                <a:latin typeface="Arial" charset="0"/>
              </a:rPr>
              <a:t>3</a:t>
            </a:r>
            <a:endParaRPr lang="en-US" sz="24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4725145"/>
            <a:ext cx="60486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dirty="0"/>
              <a:t>ФЕДЕРАЛЬНЫЙ ПРОЕКТ </a:t>
            </a:r>
            <a:r>
              <a:rPr lang="ru-RU" sz="2400" b="1" dirty="0" smtClean="0"/>
              <a:t>«РАЗВИТИЕ ДЕТСКОГО ЗДРАВООХРАНЕНИЯ, ВКЛЮЧАЯ СОЗДАНИЕ СОВОРЕМЕННОЙ ИНФРАСТРУКТУРЫ ОКАЗАНИЯ МЕДИЦИНСКОЙ ПОМОЩИ ДЕТЯМ»</a:t>
            </a:r>
            <a:endParaRPr 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1362"/>
            <a:ext cx="7992888" cy="94137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Решения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55776" cy="1703850"/>
          </a:xfr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781787893"/>
              </p:ext>
            </p:extLst>
          </p:nvPr>
        </p:nvGraphicFramePr>
        <p:xfrm>
          <a:off x="575048" y="857232"/>
          <a:ext cx="8568952" cy="655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5288230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2338" y="111362"/>
            <a:ext cx="6811662" cy="3605670"/>
          </a:xfrm>
        </p:spPr>
        <p:txBody>
          <a:bodyPr>
            <a:normAutofit/>
          </a:bodyPr>
          <a:lstStyle/>
          <a:p>
            <a:r>
              <a:rPr lang="ru-RU" dirty="0" err="1" smtClean="0"/>
              <a:t>Подпроцесс</a:t>
            </a:r>
            <a:r>
              <a:rPr lang="ru-RU" dirty="0" smtClean="0"/>
              <a:t> «Разработка маршрутизации пациентов коронавирусной инфекции»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2338" y="4653136"/>
            <a:ext cx="6704158" cy="158417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Целевой процесс (1час)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83657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28604"/>
            <a:ext cx="2753489" cy="2054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478"/>
            <a:ext cx="2466001" cy="29954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0"/>
            <a:ext cx="2943488" cy="23547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206" y="2928934"/>
            <a:ext cx="1653149" cy="2345932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>
            <a:off x="2915817" y="1214422"/>
            <a:ext cx="1080119" cy="4863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5643570" y="1142984"/>
            <a:ext cx="980971" cy="5234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20386864">
            <a:off x="8043554" y="2071017"/>
            <a:ext cx="544481" cy="7566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8003694">
            <a:off x="6141375" y="2316919"/>
            <a:ext cx="1018375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\\192.168.114.165\передачки\Воронкова Е.Е\Для презентации\1366656455_slova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971200"/>
            <a:ext cx="2214578" cy="2033721"/>
          </a:xfrm>
          <a:prstGeom prst="rect">
            <a:avLst/>
          </a:prstGeom>
          <a:noFill/>
        </p:spPr>
      </p:pic>
      <p:sp>
        <p:nvSpPr>
          <p:cNvPr id="14" name="Стрелка влево 13"/>
          <p:cNvSpPr/>
          <p:nvPr/>
        </p:nvSpPr>
        <p:spPr>
          <a:xfrm>
            <a:off x="3286116" y="400050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\\192.168.114.165\передачки\Воронкова Е.Е\Для презентации\unnamed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3429000"/>
            <a:ext cx="2428862" cy="24288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684684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\\192.168.114.165\передачки\Воронкова Е.Е\Для презентации\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27724" y="357166"/>
            <a:ext cx="6688776" cy="58801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739567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1665296" cy="71437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20909936">
            <a:off x="3839817" y="613341"/>
            <a:ext cx="609951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Спасибо за внимание!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09346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Нормативно правовые акты: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47664" y="1263490"/>
            <a:ext cx="7488832" cy="5693902"/>
          </a:xfrm>
        </p:spPr>
        <p:txBody>
          <a:bodyPr>
            <a:normAutofit fontScale="25000" lnSpcReduction="20000"/>
          </a:bodyPr>
          <a:lstStyle/>
          <a:p>
            <a:endParaRPr lang="ru-RU" sz="4400" dirty="0" smtClean="0"/>
          </a:p>
          <a:p>
            <a:r>
              <a:rPr lang="ru-RU" sz="5000" b="1" dirty="0" smtClean="0">
                <a:solidFill>
                  <a:schemeClr val="tx1"/>
                </a:solidFill>
              </a:rPr>
              <a:t>Распоряжение МЗ ЗК от 12.09.2019г</a:t>
            </a:r>
            <a:r>
              <a:rPr lang="ru-RU" sz="5000" b="1" dirty="0">
                <a:solidFill>
                  <a:schemeClr val="tx1"/>
                </a:solidFill>
              </a:rPr>
              <a:t>. № 1066/р «О реализации мероприятий по созданию и тиражированию </a:t>
            </a:r>
            <a:r>
              <a:rPr lang="ru-RU" sz="5000" b="1" dirty="0" smtClean="0">
                <a:solidFill>
                  <a:schemeClr val="tx1"/>
                </a:solidFill>
              </a:rPr>
              <a:t>«НМО, </a:t>
            </a:r>
            <a:r>
              <a:rPr lang="ru-RU" sz="5000" b="1" dirty="0">
                <a:solidFill>
                  <a:schemeClr val="tx1"/>
                </a:solidFill>
              </a:rPr>
              <a:t>оказывающей </a:t>
            </a:r>
            <a:r>
              <a:rPr lang="ru-RU" sz="5000" b="1" dirty="0" smtClean="0">
                <a:solidFill>
                  <a:schemeClr val="tx1"/>
                </a:solidFill>
              </a:rPr>
              <a:t>ПМСП </a:t>
            </a:r>
            <a:r>
              <a:rPr lang="ru-RU" sz="5000" b="1" dirty="0">
                <a:solidFill>
                  <a:schemeClr val="tx1"/>
                </a:solidFill>
              </a:rPr>
              <a:t>в медицинских организациях и их структурных подразделениях</a:t>
            </a:r>
            <a:r>
              <a:rPr lang="ru-RU" sz="5000" b="1" dirty="0" smtClean="0">
                <a:solidFill>
                  <a:schemeClr val="tx1"/>
                </a:solidFill>
              </a:rPr>
              <a:t>»</a:t>
            </a:r>
            <a:endParaRPr lang="en-US" sz="5000" b="1" dirty="0" smtClean="0">
              <a:solidFill>
                <a:schemeClr val="tx1"/>
              </a:solidFill>
            </a:endParaRPr>
          </a:p>
          <a:p>
            <a:endParaRPr lang="ru-RU" sz="5000" b="1" dirty="0" smtClean="0">
              <a:solidFill>
                <a:schemeClr val="tx1"/>
              </a:solidFill>
            </a:endParaRPr>
          </a:p>
          <a:p>
            <a:r>
              <a:rPr lang="ru-RU" sz="5000" b="1" dirty="0" smtClean="0">
                <a:solidFill>
                  <a:schemeClr val="tx1"/>
                </a:solidFill>
              </a:rPr>
              <a:t>Распоряжение </a:t>
            </a:r>
            <a:r>
              <a:rPr lang="ru-RU" sz="5000" b="1" dirty="0">
                <a:solidFill>
                  <a:schemeClr val="tx1"/>
                </a:solidFill>
              </a:rPr>
              <a:t>МЗ ЗК от </a:t>
            </a:r>
            <a:r>
              <a:rPr lang="en-US" sz="5000" b="1" dirty="0" smtClean="0">
                <a:solidFill>
                  <a:schemeClr val="tx1"/>
                </a:solidFill>
              </a:rPr>
              <a:t>30</a:t>
            </a:r>
            <a:r>
              <a:rPr lang="ru-RU" sz="5000" b="1" dirty="0" smtClean="0">
                <a:solidFill>
                  <a:schemeClr val="tx1"/>
                </a:solidFill>
              </a:rPr>
              <a:t>.12.19. </a:t>
            </a:r>
            <a:r>
              <a:rPr lang="ru-RU" sz="5000" b="1" dirty="0">
                <a:solidFill>
                  <a:schemeClr val="tx1"/>
                </a:solidFill>
              </a:rPr>
              <a:t>№ </a:t>
            </a:r>
            <a:r>
              <a:rPr lang="ru-RU" sz="5000" b="1" dirty="0" smtClean="0">
                <a:solidFill>
                  <a:schemeClr val="tx1"/>
                </a:solidFill>
              </a:rPr>
              <a:t>1719 /р «О совершенствовании работы по внедрению мероприятий проекта «Новая модель медицинской организации, оказывающей ПМСП»</a:t>
            </a:r>
          </a:p>
          <a:p>
            <a:endParaRPr lang="ru-RU" sz="5000" b="1" dirty="0" smtClean="0">
              <a:solidFill>
                <a:schemeClr val="tx1"/>
              </a:solidFill>
            </a:endParaRPr>
          </a:p>
          <a:p>
            <a:r>
              <a:rPr lang="ru-RU" sz="5000" b="1" dirty="0">
                <a:solidFill>
                  <a:schemeClr val="tx1"/>
                </a:solidFill>
              </a:rPr>
              <a:t>Приказ ГУЗ </a:t>
            </a:r>
            <a:r>
              <a:rPr lang="ru-RU" sz="5000" b="1" dirty="0" smtClean="0">
                <a:solidFill>
                  <a:schemeClr val="tx1"/>
                </a:solidFill>
              </a:rPr>
              <a:t>«ДКМЦ г</a:t>
            </a:r>
            <a:r>
              <a:rPr lang="ru-RU" sz="5000" b="1" dirty="0">
                <a:solidFill>
                  <a:schemeClr val="tx1"/>
                </a:solidFill>
              </a:rPr>
              <a:t>. Читы»  от </a:t>
            </a:r>
            <a:r>
              <a:rPr lang="ru-RU" sz="5000" b="1" dirty="0" smtClean="0">
                <a:solidFill>
                  <a:schemeClr val="tx1"/>
                </a:solidFill>
              </a:rPr>
              <a:t>10.01.2020г</a:t>
            </a:r>
            <a:r>
              <a:rPr lang="ru-RU" sz="5000" b="1" dirty="0">
                <a:solidFill>
                  <a:schemeClr val="tx1"/>
                </a:solidFill>
              </a:rPr>
              <a:t>. № 5</a:t>
            </a:r>
            <a:r>
              <a:rPr lang="ru-RU" sz="5000" b="1" dirty="0" smtClean="0">
                <a:solidFill>
                  <a:schemeClr val="tx1"/>
                </a:solidFill>
              </a:rPr>
              <a:t> </a:t>
            </a:r>
            <a:r>
              <a:rPr lang="ru-RU" sz="5000" b="1" dirty="0">
                <a:solidFill>
                  <a:schemeClr val="tx1"/>
                </a:solidFill>
              </a:rPr>
              <a:t>«О </a:t>
            </a:r>
            <a:r>
              <a:rPr lang="ru-RU" sz="5000" b="1" dirty="0" smtClean="0">
                <a:solidFill>
                  <a:schemeClr val="tx1"/>
                </a:solidFill>
              </a:rPr>
              <a:t>назначении ответственных за реализацию проекта по созданию «Новой модели </a:t>
            </a:r>
            <a:r>
              <a:rPr lang="ru-RU" sz="5000" b="1" dirty="0">
                <a:solidFill>
                  <a:prstClr val="black"/>
                </a:solidFill>
              </a:rPr>
              <a:t>медицинской организации, </a:t>
            </a:r>
            <a:r>
              <a:rPr lang="ru-RU" sz="5000" b="1" dirty="0" smtClean="0">
                <a:solidFill>
                  <a:prstClr val="black"/>
                </a:solidFill>
              </a:rPr>
              <a:t>оказывающей первичную медико-санитарную помощь»</a:t>
            </a:r>
          </a:p>
          <a:p>
            <a:endParaRPr lang="ru-RU" sz="5000" b="1" dirty="0" smtClean="0">
              <a:solidFill>
                <a:schemeClr val="tx1"/>
              </a:solidFill>
            </a:endParaRPr>
          </a:p>
          <a:p>
            <a:r>
              <a:rPr lang="ru-RU" sz="5000" b="1" dirty="0">
                <a:solidFill>
                  <a:schemeClr val="tx1"/>
                </a:solidFill>
              </a:rPr>
              <a:t>Приказ ДПО № </a:t>
            </a:r>
            <a:r>
              <a:rPr lang="ru-RU" sz="5000" b="1" dirty="0" smtClean="0">
                <a:solidFill>
                  <a:schemeClr val="tx1"/>
                </a:solidFill>
              </a:rPr>
              <a:t>4 </a:t>
            </a:r>
            <a:r>
              <a:rPr lang="ru-RU" sz="5000" b="1" dirty="0">
                <a:solidFill>
                  <a:schemeClr val="tx1"/>
                </a:solidFill>
              </a:rPr>
              <a:t>ГУЗ «ДКМЦ г. Читы» от </a:t>
            </a:r>
            <a:r>
              <a:rPr lang="ru-RU" sz="5000" b="1" dirty="0" smtClean="0">
                <a:solidFill>
                  <a:schemeClr val="tx1"/>
                </a:solidFill>
              </a:rPr>
              <a:t>10.01.2020г</a:t>
            </a:r>
            <a:r>
              <a:rPr lang="ru-RU" sz="5000" b="1" dirty="0">
                <a:solidFill>
                  <a:schemeClr val="tx1"/>
                </a:solidFill>
              </a:rPr>
              <a:t>. № </a:t>
            </a:r>
            <a:r>
              <a:rPr lang="ru-RU" sz="5000" b="1" dirty="0" smtClean="0">
                <a:solidFill>
                  <a:schemeClr val="tx1"/>
                </a:solidFill>
              </a:rPr>
              <a:t>57 </a:t>
            </a:r>
            <a:r>
              <a:rPr lang="ru-RU" sz="5000" b="1" dirty="0">
                <a:solidFill>
                  <a:schemeClr val="tx1"/>
                </a:solidFill>
              </a:rPr>
              <a:t>« О создании рабочей </a:t>
            </a:r>
            <a:r>
              <a:rPr lang="ru-RU" sz="5000" b="1" dirty="0" smtClean="0">
                <a:solidFill>
                  <a:schemeClr val="tx1"/>
                </a:solidFill>
              </a:rPr>
              <a:t>группы </a:t>
            </a:r>
            <a:r>
              <a:rPr lang="ru-RU" sz="5000" b="1" dirty="0">
                <a:solidFill>
                  <a:schemeClr val="tx1"/>
                </a:solidFill>
              </a:rPr>
              <a:t>по внедрению </a:t>
            </a:r>
            <a:r>
              <a:rPr lang="ru-RU" sz="5000" b="1" dirty="0" smtClean="0">
                <a:solidFill>
                  <a:schemeClr val="tx1"/>
                </a:solidFill>
              </a:rPr>
              <a:t>мероприятий проекта «НМО, </a:t>
            </a:r>
            <a:r>
              <a:rPr lang="ru-RU" sz="5000" b="1" dirty="0">
                <a:solidFill>
                  <a:schemeClr val="tx1"/>
                </a:solidFill>
              </a:rPr>
              <a:t>оказывающей </a:t>
            </a:r>
            <a:r>
              <a:rPr lang="ru-RU" sz="5000" b="1" dirty="0" smtClean="0">
                <a:solidFill>
                  <a:schemeClr val="tx1"/>
                </a:solidFill>
              </a:rPr>
              <a:t>ПМСП»</a:t>
            </a:r>
          </a:p>
          <a:p>
            <a:endParaRPr lang="ru-RU" sz="5000" b="1" dirty="0" smtClean="0">
              <a:solidFill>
                <a:schemeClr val="tx1"/>
              </a:solidFill>
            </a:endParaRPr>
          </a:p>
          <a:p>
            <a:r>
              <a:rPr lang="ru-RU" sz="5000" b="1" dirty="0" smtClean="0">
                <a:solidFill>
                  <a:schemeClr val="tx1"/>
                </a:solidFill>
              </a:rPr>
              <a:t> Распоряжение МЗ ЗК от 11.02.2021г № 157/</a:t>
            </a:r>
            <a:r>
              <a:rPr lang="ru-RU" sz="5000" b="1" dirty="0" err="1" smtClean="0">
                <a:solidFill>
                  <a:schemeClr val="tx1"/>
                </a:solidFill>
              </a:rPr>
              <a:t>р</a:t>
            </a:r>
            <a:r>
              <a:rPr lang="ru-RU" sz="5000" b="1" dirty="0" smtClean="0">
                <a:solidFill>
                  <a:schemeClr val="tx1"/>
                </a:solidFill>
              </a:rPr>
              <a:t> «О реализации мероприятий проекта «НМО, оказывающей ПМСП в медицинских организациях в 2021году».</a:t>
            </a:r>
          </a:p>
          <a:p>
            <a:pPr marL="0" indent="0">
              <a:buNone/>
            </a:pP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5000" b="1" dirty="0" smtClean="0">
              <a:solidFill>
                <a:schemeClr val="tx1"/>
              </a:solidFill>
            </a:endParaRPr>
          </a:p>
          <a:p>
            <a:endParaRPr lang="ru-RU" sz="5000" b="1" dirty="0" smtClean="0">
              <a:solidFill>
                <a:schemeClr val="tx1"/>
              </a:solidFill>
            </a:endParaRPr>
          </a:p>
          <a:p>
            <a:r>
              <a:rPr lang="ru-RU" sz="5000" b="1" dirty="0" smtClean="0">
                <a:solidFill>
                  <a:schemeClr val="tx1"/>
                </a:solidFill>
              </a:rPr>
              <a:t>Приказ ДПО №4 ГУЗ «ДКМЦ г. Читы» от 09.03.2021г.№ 74 №О создании рабочей группы по реализации проекта «НММО, оказывающая  ПМСП» в медицинских организациях в 2021году».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Рабочая группа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5696" y="1378228"/>
            <a:ext cx="7308304" cy="54812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02825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Наименование процессов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98368280"/>
              </p:ext>
            </p:extLst>
          </p:nvPr>
        </p:nvGraphicFramePr>
        <p:xfrm>
          <a:off x="1908175" y="1557338"/>
          <a:ext cx="7127875" cy="4679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Лечебно-диагностический прием врача.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u="sng" dirty="0" err="1"/>
              <a:t>Подпроцесс</a:t>
            </a:r>
            <a:r>
              <a:rPr lang="ru-RU" dirty="0"/>
              <a:t> </a:t>
            </a:r>
            <a:r>
              <a:rPr lang="ru-RU" dirty="0" smtClean="0"/>
              <a:t>«Оформление медицинской документации (форма №088/у «Направление на медико-социальную экспертизу»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Текущий процесс (ВПП – 3 дня)</a:t>
            </a:r>
            <a:endParaRPr lang="ru-RU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732521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Проблемы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Длительный период ожидания</a:t>
            </a:r>
          </a:p>
          <a:p>
            <a:r>
              <a:rPr lang="ru-RU" smtClean="0"/>
              <a:t>Отсутствие профильных специалистов в ДПО №4</a:t>
            </a:r>
          </a:p>
          <a:p>
            <a:r>
              <a:rPr lang="ru-RU" smtClean="0"/>
              <a:t>Направление в другие подразделения и медицинские организации</a:t>
            </a:r>
          </a:p>
          <a:p>
            <a:r>
              <a:rPr lang="ru-RU" smtClean="0"/>
              <a:t>Нет передачи данных между мед. организациями в г.Чите в МИС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636604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2338" y="0"/>
            <a:ext cx="6811662" cy="12634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\\192.168.114.165\передачки\Воронкова Е.Е\Для презентации\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89028" y="285728"/>
            <a:ext cx="6754972" cy="6386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931823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Сокращение времени ожидания</a:t>
            </a:r>
          </a:p>
          <a:p>
            <a:r>
              <a:rPr lang="ru-RU" dirty="0" smtClean="0"/>
              <a:t>Введение в работу Ф 088/у в МИС</a:t>
            </a:r>
          </a:p>
          <a:p>
            <a:r>
              <a:rPr lang="ru-RU" dirty="0" smtClean="0"/>
              <a:t>В МИС «Ариадна» вводится портал врача для преемственности работы между организациями</a:t>
            </a:r>
          </a:p>
          <a:p>
            <a:r>
              <a:rPr lang="ru-RU" dirty="0" smtClean="0"/>
              <a:t>Выдача </a:t>
            </a:r>
            <a:r>
              <a:rPr lang="ru-RU" smtClean="0"/>
              <a:t>пациенту памятки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607360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3368fc387fd417afbca4f8d80a54a16ad8bafe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2919</TotalTime>
  <Words>454</Words>
  <Application>Microsoft Office PowerPoint</Application>
  <PresentationFormat>Экран (4:3)</PresentationFormat>
  <Paragraphs>87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Внедрение «Новой модели медицинской организации» в ГУЗ «ДКМЦ г. Читы»  ДПО №4</vt:lpstr>
      <vt:lpstr>Стратегия развития НМО сформирована:</vt:lpstr>
      <vt:lpstr>Нормативно правовые акты:</vt:lpstr>
      <vt:lpstr>Рабочая группа</vt:lpstr>
      <vt:lpstr>Наименование процессов</vt:lpstr>
      <vt:lpstr>Лечебно-диагностический прием врача. </vt:lpstr>
      <vt:lpstr>Проблемы</vt:lpstr>
      <vt:lpstr>Слайд 8</vt:lpstr>
      <vt:lpstr>Решения</vt:lpstr>
      <vt:lpstr>Слайд 10</vt:lpstr>
      <vt:lpstr>Слайд 11</vt:lpstr>
      <vt:lpstr>Слайд 12</vt:lpstr>
      <vt:lpstr>Памятка при оформлении пациента на МСЭ</vt:lpstr>
      <vt:lpstr>«Оформление медицинской документации (форма №088/у «Направление на медико-социальную экспертизу»</vt:lpstr>
      <vt:lpstr>Слайд 15</vt:lpstr>
      <vt:lpstr>Подпроцесс «Разработка маршрутизации пациентов коронавирусной инфекции» </vt:lpstr>
      <vt:lpstr>Проблемы</vt:lpstr>
      <vt:lpstr>Слайд 18</vt:lpstr>
      <vt:lpstr>Слайд 19</vt:lpstr>
      <vt:lpstr>Решения</vt:lpstr>
      <vt:lpstr>Подпроцесс «Разработка маршрутизации пациентов коронавирусной инфекции»</vt:lpstr>
      <vt:lpstr>Слайд 22</vt:lpstr>
      <vt:lpstr>Слайд 23</vt:lpstr>
      <vt:lpstr>Слайд 24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Медицинская инфографика</dc:title>
  <dc:creator>obstinate</dc:creator>
  <dc:description>Шаблон презентации с сайта https://presentation-creation.ru/</dc:description>
  <cp:lastModifiedBy>Матвеева Е.В.</cp:lastModifiedBy>
  <cp:revision>657</cp:revision>
  <dcterms:created xsi:type="dcterms:W3CDTF">2018-02-25T09:09:03Z</dcterms:created>
  <dcterms:modified xsi:type="dcterms:W3CDTF">2021-06-29T06:36:19Z</dcterms:modified>
</cp:coreProperties>
</file>