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303" r:id="rId3"/>
    <p:sldId id="265" r:id="rId4"/>
    <p:sldId id="266" r:id="rId5"/>
    <p:sldId id="267" r:id="rId6"/>
    <p:sldId id="268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8" r:id="rId24"/>
    <p:sldId id="295" r:id="rId25"/>
    <p:sldId id="296" r:id="rId26"/>
    <p:sldId id="297" r:id="rId27"/>
    <p:sldId id="298" r:id="rId28"/>
    <p:sldId id="256" r:id="rId29"/>
    <p:sldId id="264" r:id="rId30"/>
    <p:sldId id="261" r:id="rId31"/>
    <p:sldId id="290" r:id="rId32"/>
    <p:sldId id="263" r:id="rId33"/>
    <p:sldId id="291" r:id="rId34"/>
    <p:sldId id="292" r:id="rId35"/>
    <p:sldId id="293" r:id="rId36"/>
    <p:sldId id="301" r:id="rId37"/>
    <p:sldId id="304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F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1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48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913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696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5694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544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96152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719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527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026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187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219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31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417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196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39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15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878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3862A5D-7253-439F-8E4A-CFF887CD56BC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94FD7EE-25FF-4B48-89B0-ED5D5688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3703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8507" y="1274472"/>
            <a:ext cx="8548983" cy="4602627"/>
          </a:xfrm>
        </p:spPr>
        <p:txBody>
          <a:bodyPr>
            <a:normAutofit/>
          </a:bodyPr>
          <a:lstStyle/>
          <a:p>
            <a:pPr algn="ctr"/>
            <a:r>
              <a:rPr lang="ru-RU" sz="4800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ГУЗ «Детский клинический медицинский центр г. Читы</a:t>
            </a:r>
            <a:r>
              <a:rPr lang="ru-RU" sz="4800" cap="none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»</a:t>
            </a:r>
            <a:br>
              <a:rPr lang="ru-RU" sz="4800" cap="none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4800" cap="none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Мероприятия по </a:t>
            </a:r>
            <a:r>
              <a:rPr lang="ru-RU" sz="4800" cap="none" dirty="0" err="1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брендированию</a:t>
            </a:r>
            <a:r>
              <a:rPr lang="ru-RU" sz="4800" cap="none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2268538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45323" y="5692433"/>
            <a:ext cx="6487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189">
              <a:spcBef>
                <a:spcPts val="1000"/>
              </a:spcBef>
              <a:buClr>
                <a:srgbClr val="A53010"/>
              </a:buClr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Презентация в рамках модернизации ПМСП</a:t>
            </a:r>
          </a:p>
        </p:txBody>
      </p:sp>
    </p:spTree>
    <p:extLst>
      <p:ext uri="{BB962C8B-B14F-4D97-AF65-F5344CB8AC3E}">
        <p14:creationId xmlns:p14="http://schemas.microsoft.com/office/powerpoint/2010/main" val="136335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6832" y="892088"/>
            <a:ext cx="8548983" cy="1169470"/>
          </a:xfrm>
        </p:spPr>
        <p:txBody>
          <a:bodyPr>
            <a:normAutofit fontScale="90000"/>
          </a:bodyPr>
          <a:lstStyle/>
          <a:p>
            <a:r>
              <a:rPr lang="ru-RU" sz="24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Улучшение условий работы врача педиатра  в рамках реализации проекта «Бережливые технологии»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C:\Users\User\Desktop\оооо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5" y="2443943"/>
            <a:ext cx="4002817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User\Desktop\IMG_20211118_1436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324" y="2443943"/>
            <a:ext cx="4154311" cy="3793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D:\Desktop\логотип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893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0831" y="344760"/>
            <a:ext cx="8548983" cy="1676546"/>
          </a:xfrm>
        </p:spPr>
        <p:txBody>
          <a:bodyPr>
            <a:normAutofit/>
          </a:bodyPr>
          <a:lstStyle/>
          <a:p>
            <a:r>
              <a:rPr lang="ru-RU" sz="22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Организация оказания медицинской помощи в условиях распространения новой </a:t>
            </a:r>
            <a:r>
              <a:rPr lang="ru-RU" sz="2200" b="1" cap="none" dirty="0" err="1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коронавирусной</a:t>
            </a:r>
            <a:r>
              <a:rPr lang="ru-RU" sz="22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 инфекции</a:t>
            </a:r>
            <a:br>
              <a:rPr lang="ru-RU" sz="22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2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Создание кабинета неотложной помощи </a:t>
            </a:r>
            <a:br>
              <a:rPr lang="ru-RU" sz="22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2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и процедурного кабинета с отдельным входом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Объект 3" descr="C:\Users\User\Desktop\IMG_20211118_141508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631" y="2951019"/>
            <a:ext cx="2946400" cy="3330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IMG_20211118_1416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365" y="2263598"/>
            <a:ext cx="3162300" cy="3155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IMG_20211118_14135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287" y="2750079"/>
            <a:ext cx="3093157" cy="3368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653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6907" y="861233"/>
            <a:ext cx="8548983" cy="1211033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Создание комфортной среды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:\Users\User\Desktop\IMG_20211118_14190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36" y="2639172"/>
            <a:ext cx="3324225" cy="269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Фото ГРЭС\IMG_485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922" y="2949304"/>
            <a:ext cx="3474331" cy="2713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3" descr="C:\Users\User\Desktop\Фото ГРЭС\IMG_4839.JP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147" y="3222754"/>
            <a:ext cx="3341512" cy="26377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309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4638" y="637236"/>
            <a:ext cx="8548983" cy="994066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Создание комфортной среды</a:t>
            </a:r>
            <a:r>
              <a:rPr lang="ru-RU" sz="2400" b="1" cap="none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</a:rPr>
              <a:t/>
            </a:r>
            <a:br>
              <a:rPr lang="ru-RU" sz="2400" b="1" cap="none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Picture 3" descr="C:\Users\User\Desktop\Новая папка\IMG-20211119-WA0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993" y="4647534"/>
            <a:ext cx="2765779" cy="209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User\Desktop\Новая папка\IMG-20211119-WA0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310" y="4630600"/>
            <a:ext cx="3376085" cy="211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User\Desktop\Фото ГРЭС\IMG_48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07" y="1763222"/>
            <a:ext cx="2935110" cy="222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User\Desktop\Фото ГРЭС\IMG_4834 -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310" y="1763222"/>
            <a:ext cx="3375554" cy="222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Фото ГРЭС\IMG_485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532" y="1763222"/>
            <a:ext cx="2947107" cy="222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User\Desktop\Новая папка\IMG-20211119-WA00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08" y="4647534"/>
            <a:ext cx="2935109" cy="191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02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7802" y="764552"/>
            <a:ext cx="8548983" cy="654081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Создание комфортной среды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5" name="Picture 8" descr="C:\Users\User\Desktop\Новая папка\IMG-20211119-WA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436" y="4132180"/>
            <a:ext cx="3118381" cy="2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:\Users\User\Desktop\Новая папка\IMG-20211119-WA0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973" y="1911091"/>
            <a:ext cx="2932463" cy="262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User\Desktop\Фото ГРЭС\IMG_48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16" y="1935080"/>
            <a:ext cx="2675467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Фото ГРЭС\IMG_48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060" y="1935080"/>
            <a:ext cx="2991556" cy="223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User\Desktop\Новая папка\IMG-20211119-WA00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439" y="3975243"/>
            <a:ext cx="2833687" cy="228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20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>Замена вентиляционного и электрического оборудования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3" name="Picture 2" descr="C:\Users\User\Desktop\Новая папка\IMG-20211119-WA0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045" y="1411109"/>
            <a:ext cx="3290887" cy="168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Новая папка\IMG-20211119-WA00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23" y="4372327"/>
            <a:ext cx="3330222" cy="179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User\Desktop\Новая папка\IMG-20211119-WA00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909" y="1264354"/>
            <a:ext cx="2923824" cy="174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User\Desktop\Новая папка\IMG-20211119-WA00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320" y="2895601"/>
            <a:ext cx="3025423" cy="179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User\Desktop\Новая папка\IMG-20211119-WA00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188" y="4500738"/>
            <a:ext cx="3541889" cy="166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44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96918" y="88347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dirty="0">
                <a:solidFill>
                  <a:srgbClr val="002060"/>
                </a:solidFill>
              </a:rPr>
              <a:t>ГУЗ «ДКМЦ г. Читы» ДПО № 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8385" y="1795549"/>
            <a:ext cx="6991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cap="all" dirty="0">
                <a:solidFill>
                  <a:srgbClr val="002060"/>
                </a:solidFill>
                <a:ea typeface="+mj-ea"/>
                <a:cs typeface="+mj-cs"/>
              </a:rPr>
              <a:t>РЕАЛИЗАЦИЯ МЕРОПРИЯТИЙ ПО ПРОВЕДЕНИЮ КАПИТАЛЬНОГО РЕМОНТА ОБЪЕКТА ПО АДРЕСУ Пригородная 1 «Б»</a:t>
            </a:r>
            <a:endParaRPr lang="ru-RU" dirty="0"/>
          </a:p>
        </p:txBody>
      </p:sp>
      <p:pic>
        <p:nvPicPr>
          <p:cNvPr id="19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2268538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40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212" t="3352" b="25035"/>
          <a:stretch/>
        </p:blipFill>
        <p:spPr>
          <a:xfrm>
            <a:off x="1392010" y="1299748"/>
            <a:ext cx="5159148" cy="317546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/>
          <a:srcRect r="16445" b="15128"/>
          <a:stretch/>
        </p:blipFill>
        <p:spPr>
          <a:xfrm>
            <a:off x="7581794" y="2715644"/>
            <a:ext cx="4508293" cy="384879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92010" y="459924"/>
            <a:ext cx="4665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Вход для маломобильных пациентов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78008" y="1807641"/>
            <a:ext cx="2848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Регистратура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42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057" y="1024789"/>
            <a:ext cx="4089146" cy="545219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8617" y="2168478"/>
            <a:ext cx="5506074" cy="412955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58526" y="1091593"/>
            <a:ext cx="4292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/>
            <a:r>
              <a:rPr lang="ru-RU" sz="2000" b="1" dirty="0">
                <a:solidFill>
                  <a:srgbClr val="002060"/>
                </a:solidFill>
              </a:rPr>
              <a:t>Отдельное помещение для хранения амбулаторных карт</a:t>
            </a:r>
          </a:p>
        </p:txBody>
      </p:sp>
    </p:spTree>
    <p:extLst>
      <p:ext uri="{BB962C8B-B14F-4D97-AF65-F5344CB8AC3E}">
        <p14:creationId xmlns:p14="http://schemas.microsoft.com/office/powerpoint/2010/main" val="149901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9029" y="748691"/>
            <a:ext cx="4363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Кабинет для приёма пациентов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984" y="1387274"/>
            <a:ext cx="3803787" cy="507171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7267" y="2709950"/>
            <a:ext cx="4167448" cy="31255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64391" y="2135587"/>
            <a:ext cx="8018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Холл</a:t>
            </a:r>
          </a:p>
        </p:txBody>
      </p:sp>
    </p:spTree>
    <p:extLst>
      <p:ext uri="{BB962C8B-B14F-4D97-AF65-F5344CB8AC3E}">
        <p14:creationId xmlns:p14="http://schemas.microsoft.com/office/powerpoint/2010/main" val="190199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8507" y="1274472"/>
            <a:ext cx="8548983" cy="460262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Объекты федерального проекта модернизация первичного звена здравоохранения:</a:t>
            </a:r>
            <a:b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Филиал </a:t>
            </a:r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</a:rPr>
              <a:t>дпо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 1</a:t>
            </a:r>
            <a:b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филиал </a:t>
            </a:r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</a:rPr>
              <a:t>дпо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 2</a:t>
            </a:r>
            <a:b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Филиал </a:t>
            </a:r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</a:rPr>
              <a:t>дпо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 3</a:t>
            </a:r>
            <a:b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Филиал </a:t>
            </a:r>
            <a:r>
              <a:rPr lang="ru-RU" sz="2800" dirty="0" err="1" smtClean="0">
                <a:solidFill>
                  <a:schemeClr val="bg2">
                    <a:lumMod val="75000"/>
                  </a:schemeClr>
                </a:solidFill>
              </a:rPr>
              <a:t>дпо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 4</a:t>
            </a:r>
            <a:b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2268538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816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47556" y="377793"/>
            <a:ext cx="333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/>
            <a:r>
              <a:rPr lang="ru-RU" sz="2000" b="1" dirty="0">
                <a:solidFill>
                  <a:srgbClr val="002060"/>
                </a:solidFill>
              </a:rPr>
              <a:t>Прививочный кабинет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440" y="1365161"/>
            <a:ext cx="3558520" cy="47446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4301" r="132" b="19488"/>
          <a:stretch/>
        </p:blipFill>
        <p:spPr>
          <a:xfrm>
            <a:off x="134172" y="3819413"/>
            <a:ext cx="3749536" cy="23691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9692" y="704458"/>
            <a:ext cx="4043792" cy="303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4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96735" y="688543"/>
            <a:ext cx="34804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457200"/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Зона ожидания (игровая)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8014" y="1354573"/>
            <a:ext cx="6209609" cy="464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4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3384" y="145586"/>
            <a:ext cx="60974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2021 год </a:t>
            </a:r>
            <a:br>
              <a:rPr lang="ru-RU" sz="36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</a:b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капитальный ремонт</a:t>
            </a:r>
            <a:br>
              <a:rPr lang="ru-RU" sz="36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</a:b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 ГУЗ «ДКМЦ г. Читы» </a:t>
            </a:r>
            <a:br>
              <a:rPr lang="ru-RU" sz="36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</a:b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ДПО № 3</a:t>
            </a:r>
            <a:endParaRPr lang="ru-RU" sz="3600" dirty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3384" y="2453910"/>
            <a:ext cx="59285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ОТДЕЛЕНИЕ ВОССТАНОВИТЕЛЬНОЙ МЕДИЦИНЫ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6402" y="4432481"/>
            <a:ext cx="6682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Г. Чита ул. Ленинградская , 58</a:t>
            </a:r>
          </a:p>
        </p:txBody>
      </p:sp>
    </p:spTree>
    <p:extLst>
      <p:ext uri="{BB962C8B-B14F-4D97-AF65-F5344CB8AC3E}">
        <p14:creationId xmlns:p14="http://schemas.microsoft.com/office/powerpoint/2010/main" val="84215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61846" y="653417"/>
            <a:ext cx="6875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Восстановительное отделение детского поликлинического отделения №3 </a:t>
            </a:r>
            <a:endParaRPr lang="ru-RU" sz="2000" b="1" dirty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2" descr="C:\Users\Администратор\Documents\ViberDownloads\0-02-05-af73a12ba21f4e32ba51700f489fd1e54a2808d463f2e32456ab3a0b5c367a5b_1408ab7757e195e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7" t="20078" r="18778" b="19312"/>
          <a:stretch/>
        </p:blipFill>
        <p:spPr bwMode="auto">
          <a:xfrm>
            <a:off x="620836" y="2553419"/>
            <a:ext cx="6716050" cy="362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Администратор\Documents\Ноябрь 2022\изображение_viber_2022-11-11_13-22-59-28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r="18062"/>
          <a:stretch/>
        </p:blipFill>
        <p:spPr bwMode="auto">
          <a:xfrm>
            <a:off x="7682171" y="2984740"/>
            <a:ext cx="3928534" cy="345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19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55532" y="1065995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До ремонта</a:t>
            </a:r>
            <a:endParaRPr lang="ru-RU" sz="2000" b="1" dirty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2" descr="C:\Users\Администратор\Downloads\Telegram Desktop\photo_2021-12-09_13-42-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76" r="6493"/>
          <a:stretch/>
        </p:blipFill>
        <p:spPr bwMode="auto">
          <a:xfrm>
            <a:off x="620836" y="1659466"/>
            <a:ext cx="4346371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25361" y="1038423"/>
            <a:ext cx="2602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После ремонта</a:t>
            </a:r>
            <a:endParaRPr lang="ru-RU" sz="2000" b="1" dirty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2" descr="C:\Users\Администратор\Documents\Декабрь 2021\Ленинградская\IMG_20211209_1033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0" r="17286"/>
          <a:stretch/>
        </p:blipFill>
        <p:spPr bwMode="auto">
          <a:xfrm>
            <a:off x="7209733" y="1554563"/>
            <a:ext cx="4139645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61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59186" y="1404549"/>
            <a:ext cx="1778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До ремонта</a:t>
            </a:r>
          </a:p>
        </p:txBody>
      </p:sp>
      <p:pic>
        <p:nvPicPr>
          <p:cNvPr id="6" name="Picture 2" descr="\\192.168.105.1\public\Прочее\ДЕМЕНТЬЕВА\ГЛАВНЫЙ ВРАЧ\2021\Декабрь\Забайкальский край, г. Чита, ул. Ленинградская, 58, пом.2\Забайкальский край, г. Чита, ул. Ленинградская, 58, пом.2\IMG-20201205-WA004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4" t="-222" r="6817" b="222"/>
          <a:stretch/>
        </p:blipFill>
        <p:spPr bwMode="auto">
          <a:xfrm>
            <a:off x="234534" y="1878682"/>
            <a:ext cx="4267053" cy="459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Администратор\Downloads\Telegram Desktop\photo_2021-12-09_14-58-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294" y="1773882"/>
            <a:ext cx="3308821" cy="441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88823" y="1219883"/>
            <a:ext cx="2312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</a:rPr>
              <a:t>После ремонта</a:t>
            </a:r>
          </a:p>
        </p:txBody>
      </p:sp>
    </p:spTree>
    <p:extLst>
      <p:ext uri="{BB962C8B-B14F-4D97-AF65-F5344CB8AC3E}">
        <p14:creationId xmlns:p14="http://schemas.microsoft.com/office/powerpoint/2010/main" val="426582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375641" y="274869"/>
            <a:ext cx="2930768" cy="7168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ru-RU" sz="2000" b="1" dirty="0">
                <a:solidFill>
                  <a:srgbClr val="146194">
                    <a:lumMod val="75000"/>
                  </a:srgbClr>
                </a:solidFill>
                <a:latin typeface="Century Gothic" panose="020B0502020202020204" pitchFamily="34" charset="0"/>
              </a:rPr>
              <a:t>После ремонта</a:t>
            </a: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5" name="Picture 2" descr="C:\Users\Администратор\Documents\Ноябрь 2022\изображение_viber_2022-11-11_13-22-29-29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8" b="10446"/>
          <a:stretch/>
        </p:blipFill>
        <p:spPr bwMode="auto">
          <a:xfrm>
            <a:off x="1593590" y="991711"/>
            <a:ext cx="3004372" cy="538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Администратор\Documents\Ноябрь 2022\изображение_viber_2022-11-11_13-22-29-6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0" b="15604"/>
          <a:stretch/>
        </p:blipFill>
        <p:spPr bwMode="auto">
          <a:xfrm>
            <a:off x="6050031" y="935244"/>
            <a:ext cx="3287399" cy="544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19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5" name="Picture 2" descr="C:\Users\Администратор\Documents\Ноябрь 2022\изображение_viber_2022-11-11_13-20-48-23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4" r="18863"/>
          <a:stretch/>
        </p:blipFill>
        <p:spPr bwMode="auto">
          <a:xfrm>
            <a:off x="1966810" y="883473"/>
            <a:ext cx="8702040" cy="548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81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43330" y="4255753"/>
            <a:ext cx="8030694" cy="1078030"/>
          </a:xfrm>
        </p:spPr>
        <p:txBody>
          <a:bodyPr>
            <a:noAutofit/>
          </a:bodyPr>
          <a:lstStyle/>
          <a:p>
            <a:pPr algn="ctr"/>
            <a:r>
              <a:rPr lang="ru-RU" altLang="ru-RU" sz="3600" b="1" dirty="0">
                <a:solidFill>
                  <a:schemeClr val="bg2">
                    <a:lumMod val="75000"/>
                  </a:schemeClr>
                </a:solidFill>
              </a:rPr>
              <a:t>Государственное Учреждение Здравоохранения</a:t>
            </a:r>
            <a:br>
              <a:rPr lang="ru-RU" altLang="ru-RU" sz="36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altLang="ru-RU" sz="3600" b="1" dirty="0">
                <a:solidFill>
                  <a:schemeClr val="bg2">
                    <a:lumMod val="75000"/>
                  </a:schemeClr>
                </a:solidFill>
              </a:rPr>
              <a:t>«Детский клинический медицинский центр г. Читы»</a:t>
            </a:r>
            <a:br>
              <a:rPr lang="ru-RU" altLang="ru-RU" sz="36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altLang="ru-RU" sz="3600" b="1" dirty="0">
                <a:solidFill>
                  <a:schemeClr val="bg2">
                    <a:lumMod val="75000"/>
                  </a:schemeClr>
                </a:solidFill>
              </a:rPr>
              <a:t>Детское поликлиническое </a:t>
            </a:r>
            <a:r>
              <a:rPr lang="ru-RU" altLang="ru-RU" sz="3600" b="1" dirty="0" smtClean="0">
                <a:solidFill>
                  <a:schemeClr val="bg2">
                    <a:lumMod val="75000"/>
                  </a:schemeClr>
                </a:solidFill>
              </a:rPr>
              <a:t>отделение №</a:t>
            </a:r>
            <a:r>
              <a:rPr lang="ru-RU" altLang="ru-RU" sz="3600" b="1" dirty="0">
                <a:solidFill>
                  <a:schemeClr val="bg2">
                    <a:lumMod val="75000"/>
                  </a:schemeClr>
                </a:solidFill>
              </a:rPr>
              <a:t>4</a:t>
            </a:r>
            <a:endParaRPr lang="ru-RU" sz="3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92" y="163627"/>
            <a:ext cx="2268538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82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773" y="202129"/>
            <a:ext cx="10953549" cy="216568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Реализации мероприятий по проведению капитального ремонта в ГУЗ «ДКМЦ г. Читы» </a:t>
            </a:r>
            <a:b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Детское поликлиническое отделение №4</a:t>
            </a:r>
            <a:b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филиал поселка Песчанка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44666" y="2877952"/>
            <a:ext cx="58136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 2022 году проведены мероприятия по капитальному ремонту филиала поселка Песчанка: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Организация открытой регистратуры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Создание комфортной зоны ожидания для пациентов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Размещение навигации, доступной среды для маломобильных граждан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Капитальный ремонт кабинета врача педиатра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" t="20693" b="2274"/>
          <a:stretch/>
        </p:blipFill>
        <p:spPr>
          <a:xfrm>
            <a:off x="259878" y="2725113"/>
            <a:ext cx="5318140" cy="316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 descr="D:\Desktop\логоти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985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9372" y="1091593"/>
            <a:ext cx="8548983" cy="778772"/>
          </a:xfrm>
        </p:spPr>
        <p:txBody>
          <a:bodyPr>
            <a:normAutofit/>
          </a:bodyPr>
          <a:lstStyle/>
          <a:p>
            <a:pPr algn="ctr"/>
            <a:r>
              <a:rPr lang="ru-RU" sz="22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Детское поликлиническое отделение № 1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64525" y="1986742"/>
            <a:ext cx="10016836" cy="3672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lvl="0" indent="-342891" algn="just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t>Численность прикрепленного  детского населения на 01.01.2020 года составляет 16377 человек. Детское поликлиническое отделение №1 обслуживает население поселка Текстильщиков, поселка  Энергетиков, а также отдаленных населенных пунктов Ивановка, Застепь, Черемушки, расположенных на расстоянии от главного корпуса  на 10 км</a:t>
            </a:r>
          </a:p>
          <a:p>
            <a:pPr marL="342891" lvl="0" indent="-342891" algn="just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t>За последние 5 лет отмечен прирост детского населения на 3500 человек, в связи с передачей детского населения п. Энергетиков в 2015 году, в рамках  реорганизации детских поликлиник г. Читы</a:t>
            </a:r>
          </a:p>
          <a:p>
            <a:pPr marL="342891" lvl="0" indent="-342891" algn="just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t>Микрорайон КСК является спальным районом г.Читы, активно застраивающимся. Введены  в эксплуатацию 3 новых микрорайона: Молодежный, 3 микрорайон, микрорайон Девичья сопка. Продолжается строительство и сдача домов в эксплуатацию в  микрорайонах</a:t>
            </a:r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25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6246" y="102266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Реализации мероприятий по проведению капитального ремонта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66" y="1609333"/>
            <a:ext cx="4896000" cy="367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246" y="1609333"/>
            <a:ext cx="4973053" cy="367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564362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Организована работа двух кабинетов врачей педиатров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11142" y="5643623"/>
            <a:ext cx="33752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Открытая регистратура</a:t>
            </a:r>
          </a:p>
        </p:txBody>
      </p:sp>
      <p:pic>
        <p:nvPicPr>
          <p:cNvPr id="7" name="Picture 2" descr="D:\Desktop\логотип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555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6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2268538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23947" y="3150900"/>
            <a:ext cx="9048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Медицинское оборудование</a:t>
            </a:r>
            <a:endParaRPr lang="ru-RU" sz="3600" dirty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57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5496" y="27146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Реализации мероприятий по приобретению медицинского оборудования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07" y="1778534"/>
            <a:ext cx="3636127" cy="46778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184807" y="2283774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 детское поликлиническое отделение №4 в кабинет ультразвуковой диагностики приобретен УЗИ аппарат </a:t>
            </a:r>
            <a:r>
              <a:rPr lang="en-US" dirty="0" smtClean="0">
                <a:solidFill>
                  <a:srgbClr val="0070C0"/>
                </a:solidFill>
              </a:rPr>
              <a:t>UGEO HM70A-RUS</a:t>
            </a:r>
            <a:endParaRPr lang="ru-RU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Работа врача ультразвуковой диагностики в 2 смены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Нагрузка на оборудование за 2021 год -  7993  за 10 месяцев 2022 года - 9964</a:t>
            </a:r>
          </a:p>
          <a:p>
            <a:endParaRPr lang="ru-RU" dirty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</p:txBody>
      </p:sp>
      <p:pic>
        <p:nvPicPr>
          <p:cNvPr id="6" name="Picture 2" descr="D:\Desktop\логоти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574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707" y="1315051"/>
            <a:ext cx="6721561" cy="378087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57708" y="9941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Телеуправляемый рентгенодиагностический комплекс «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ТелеКоРД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-МТ» на 3 рабочих места, обеспечивает проведение рентгенографии, рентгеноскопии и линейной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томографии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175542"/>
            <a:ext cx="6096000" cy="159377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0000"/>
              </a:lnSpc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Проведено обучение по работе на оборудовании врача-рентгенолога,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ренгенолаборанта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(протокол обучения от 10.12.2018 года).</a:t>
            </a:r>
          </a:p>
          <a:p>
            <a:pPr lvl="0">
              <a:lnSpc>
                <a:spcPct val="110000"/>
              </a:lnSpc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 Комплекс работает в 2 смены.  Нагрузка составляет – 36 снимков в смену. </a:t>
            </a:r>
          </a:p>
        </p:txBody>
      </p:sp>
    </p:spTree>
    <p:extLst>
      <p:ext uri="{BB962C8B-B14F-4D97-AF65-F5344CB8AC3E}">
        <p14:creationId xmlns:p14="http://schemas.microsoft.com/office/powerpoint/2010/main" val="405664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6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492" y="1299748"/>
            <a:ext cx="6160478" cy="34910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8263" y="5415717"/>
            <a:ext cx="11280530" cy="1057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Проведено обучение по работе на аппарате врача-отоларинголога, медицинской сестры (протокол обучения от 25.12.2018 года).</a:t>
            </a:r>
          </a:p>
          <a:p>
            <a:pPr lvl="0">
              <a:lnSpc>
                <a:spcPct val="120000"/>
              </a:lnSpc>
            </a:pPr>
            <a:r>
              <a:rPr lang="ru-RU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  Аппарат работает в 1 смену.  Нагрузка составляет – 5 исследований в смену. </a:t>
            </a:r>
            <a:endParaRPr lang="ru-RU" dirty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0839" y="617971"/>
            <a:ext cx="6548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err="1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Видеоназофаринголарингоскоп</a:t>
            </a:r>
            <a:r>
              <a:rPr lang="ru-RU" sz="20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+mj-ea"/>
                <a:cs typeface="Times New Roman" panose="02020603050405020304" pitchFamily="18" charset="0"/>
              </a:rPr>
              <a:t>Pentax VNL9-CP</a:t>
            </a:r>
            <a:endParaRPr lang="ru-RU" sz="2000" dirty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93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47" y="1960140"/>
            <a:ext cx="5492854" cy="45788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45102" y="429623"/>
            <a:ext cx="3994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Внешний вид сотрудников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298" y="992037"/>
            <a:ext cx="4263606" cy="568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5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947" y="1299747"/>
            <a:ext cx="3289983" cy="48210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154" y="1279203"/>
            <a:ext cx="3873271" cy="48415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92733" y="467198"/>
            <a:ext cx="4824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Мы в </a:t>
            </a:r>
            <a:r>
              <a:rPr lang="ru-RU" sz="2000" b="1" dirty="0" err="1" smtClean="0">
                <a:solidFill>
                  <a:schemeClr val="bg2">
                    <a:lumMod val="75000"/>
                  </a:schemeClr>
                </a:solidFill>
              </a:rPr>
              <a:t>соц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 сетях:</a:t>
            </a:r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</a:rPr>
              <a:t>Telegram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,</a:t>
            </a:r>
            <a:r>
              <a:rPr lang="en-US" sz="2000" b="1" dirty="0" err="1" smtClean="0">
                <a:solidFill>
                  <a:schemeClr val="bg2">
                    <a:lumMod val="75000"/>
                  </a:schemeClr>
                </a:solidFill>
              </a:rPr>
              <a:t>Vk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,Ок</a:t>
            </a:r>
            <a:r>
              <a:rPr lang="en-US" sz="2000" b="1" dirty="0">
                <a:solidFill>
                  <a:schemeClr val="bg2">
                    <a:lumMod val="75000"/>
                  </a:schemeClr>
                </a:solidFill>
              </a:rPr>
              <a:t>.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ru-RU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86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55532" y="467198"/>
            <a:ext cx="9973525" cy="832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pic>
        <p:nvPicPr>
          <p:cNvPr id="11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955355" y="474133"/>
            <a:ext cx="9973525" cy="711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57268" y="2465975"/>
            <a:ext cx="6012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Благодарим за внимание!!!</a:t>
            </a:r>
            <a:endParaRPr lang="ru-RU" sz="36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19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882" y="908712"/>
            <a:ext cx="8548983" cy="770459"/>
          </a:xfrm>
        </p:spPr>
        <p:txBody>
          <a:bodyPr>
            <a:normAutofit/>
          </a:bodyPr>
          <a:lstStyle/>
          <a:p>
            <a:r>
              <a:rPr lang="ru-RU" sz="22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Детское поликлиническое отделение № 1 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28306" y="1571105"/>
            <a:ext cx="8861367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lvl="0" indent="-342891" algn="just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700">
                <a:solidFill>
                  <a:prstClr val="black">
                    <a:lumMod val="75000"/>
                    <a:lumOff val="25000"/>
                  </a:prstClr>
                </a:solidFill>
              </a:rPr>
              <a:t>При активном приросте прикрепленного детского населения материально-техническая база  здания  детского поликлинического отделения № 1 не изменяется, что затрудняет введение новых технологий и  современных требований к оказанию первичной медико-санитарной помощи детям до 18 лет </a:t>
            </a:r>
          </a:p>
          <a:p>
            <a:pPr marL="342891" lvl="0" indent="-342891" algn="just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700">
                <a:solidFill>
                  <a:prstClr val="black">
                    <a:lumMod val="75000"/>
                    <a:lumOff val="25000"/>
                  </a:prstClr>
                </a:solidFill>
              </a:rPr>
              <a:t>Отделение имеет в наличии 2 помещения:</a:t>
            </a:r>
          </a:p>
          <a:p>
            <a:pPr marL="342891" lvl="0" indent="-342891" algn="just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700">
                <a:solidFill>
                  <a:prstClr val="black">
                    <a:lumMod val="75000"/>
                    <a:lumOff val="25000"/>
                  </a:prstClr>
                </a:solidFill>
              </a:rPr>
              <a:t>По адресу: 5 микрорайон, дом 33, помещение №2, не типовое,  было введено в эксплуатацию в 1981 году. Общая площадь застройки 1841,2 квадратных метра, полезная 1168,4 квадратных метра. Данное здание не имеет собственной территории (документально), пристроено к жилому помещению. Плановая мощность здания рассчитана на 150 посещений в смену</a:t>
            </a:r>
          </a:p>
          <a:p>
            <a:pPr marL="342891" lvl="0" indent="-342891" algn="just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700">
                <a:solidFill>
                  <a:prstClr val="black">
                    <a:lumMod val="75000"/>
                    <a:lumOff val="25000"/>
                  </a:prstClr>
                </a:solidFill>
              </a:rPr>
              <a:t>По адресу: улица Энтузиастов, дом 84,  не типовое,  общей площадью 189  квадратных метра. Данное помещение находится в жилом доме, не имеет собственной территории (документально). Плановая мощность здания не известна.      </a:t>
            </a:r>
            <a:endParaRPr lang="ru-RU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5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0318" y="925339"/>
            <a:ext cx="8548983" cy="687332"/>
          </a:xfrm>
        </p:spPr>
        <p:txBody>
          <a:bodyPr>
            <a:normAutofit fontScale="90000"/>
          </a:bodyPr>
          <a:lstStyle/>
          <a:p>
            <a:r>
              <a:rPr lang="ru-RU" sz="24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УЛУЧШЕНИЕ КОМФОРТНОСТИ В ФИЛИАЛЕ ДПО № 1 п. ГРЭС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6633" y="1812175"/>
            <a:ext cx="10496123" cy="3744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lvl="0" indent="-342891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 Национальному проекту по программе «Развитие здравоохранения» и «Модернизация первичного звена здравоохранения Забайкальского края» на  2021 год -2025год  в филиале п. ГРЭС проведен в июле-сентябре 2021г  капитальный ремонт, с выделением финансовых средств в размере 3,2 млн рублей, 450 000 руб. за счет средств от приносящей доход деятельности </a:t>
            </a:r>
          </a:p>
          <a:p>
            <a:pPr marL="342891" lvl="0" indent="-342891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Проведена реконструкция нового входа в помещение, оснащенного пандусом с учетом доступности маломобильным группам населения и запасного входа</a:t>
            </a:r>
          </a:p>
          <a:p>
            <a:pPr marL="342891" lvl="0" indent="-342891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Благоустроена прилежащая к поликлинике территория (положено новое асфальтовое покрытие)</a:t>
            </a:r>
          </a:p>
          <a:p>
            <a:pPr marL="342891" lvl="0" indent="-342891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При содействии Главы администрации Черновского района оформлен фасад входа в поликлинику в виде </a:t>
            </a:r>
            <a:r>
              <a:rPr lang="ru-RU" sz="17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графити</a:t>
            </a: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изображения сказочных героев </a:t>
            </a:r>
          </a:p>
          <a:p>
            <a:pPr marL="342891" lvl="0" indent="-342891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endParaRPr lang="ru-RU" sz="17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98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7067" y="1091593"/>
            <a:ext cx="8548983" cy="737208"/>
          </a:xfrm>
        </p:spPr>
        <p:txBody>
          <a:bodyPr>
            <a:normAutofit fontScale="90000"/>
          </a:bodyPr>
          <a:lstStyle/>
          <a:p>
            <a:r>
              <a:rPr lang="ru-RU" sz="22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РАЗДЕЛЕНИЕ ПОТОКОВ ПАЦИЕНТОВ В ФИЛИАЛЕ ДПО № 1 п. ГРЭС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1230" y="1828801"/>
            <a:ext cx="9609512" cy="3395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lvl="0" indent="-342891" algn="just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t>В рамках разделения потоков пациентов, выделен отдельный вход  в кабинет неотложной помощи для приема острозаболевших детей, а также для выделения отдельного блока проведено перепрофилирование площадей внутри поликлиники (перенесен гардероб, кабинет педиатра, процедурного кабинета)</a:t>
            </a:r>
          </a:p>
          <a:p>
            <a:pPr marL="342891" lvl="0" indent="-342891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t>Для повышения комфортности пребывания пациентов, расширена зона ожидания в фойе перед регистратурой </a:t>
            </a:r>
          </a:p>
          <a:p>
            <a:pPr marL="342891" lvl="0" indent="-342891" defTabSz="457189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t> Перенос педиатрического  кабинета позволил увеличить площадь кабинета  и улучшить условия работы врача педиатра, кроме того расширить зону ожидания перед кабинетом, что значительно снизит скопление пациентов в узком коридоре </a:t>
            </a:r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41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2175" y="1274473"/>
            <a:ext cx="9285315" cy="5210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Филиал </a:t>
            </a:r>
            <a:br>
              <a:rPr lang="ru-RU" sz="24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4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детского поликлинического отделения № 1 </a:t>
            </a:r>
            <a:r>
              <a:rPr lang="ru-RU" sz="2400" b="1" cap="none" dirty="0" err="1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п.ГРЭС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User\Desktop\ФОТо ДПО № 1\0-02-0a-3292c35e94ade76da62716121a7a8f4f7fead8f4a740ba4b3e1a46ca9d1d3fe8_fu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09" y="2212279"/>
            <a:ext cx="4620126" cy="385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IMG_20211117_1418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027" y="2212279"/>
            <a:ext cx="5091139" cy="381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46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0437" y="643185"/>
            <a:ext cx="8548983" cy="1385600"/>
          </a:xfrm>
        </p:spPr>
        <p:txBody>
          <a:bodyPr>
            <a:normAutofit/>
          </a:bodyPr>
          <a:lstStyle/>
          <a:p>
            <a:pPr algn="ctr"/>
            <a:r>
              <a:rPr lang="ru-RU" sz="18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Филиал </a:t>
            </a:r>
            <a:br>
              <a:rPr lang="ru-RU" sz="18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18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детского поликлинического отделения № 1 </a:t>
            </a:r>
            <a:r>
              <a:rPr lang="ru-RU" sz="1800" b="1" cap="none" dirty="0" err="1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п.ГРЭС</a:t>
            </a:r>
            <a:r>
              <a:rPr lang="ru-RU" sz="18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18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18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 реконструкция отдельного входа для разделения потоков, с учетом доступности маломобильным группам населения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Объект 7" descr="C:\Users\User\Desktop\Фото ГРЭС\IMG_4830 - копия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492" y="2622665"/>
            <a:ext cx="4210755" cy="3300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IMG_20211117_14185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323" y="2705793"/>
            <a:ext cx="4269445" cy="33004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351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436" y="739916"/>
            <a:ext cx="8548983" cy="11445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Реализация Федерального проекта </a:t>
            </a:r>
            <a:br>
              <a:rPr lang="ru-RU" sz="20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0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«Развитие системы оказания ПМСП» </a:t>
            </a:r>
            <a:br>
              <a:rPr lang="ru-RU" sz="20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0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использование принципа бережливого производства </a:t>
            </a:r>
            <a:br>
              <a:rPr lang="ru-RU" sz="20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000" b="1" cap="none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</a:rPr>
              <a:t>«Открытая регистратура»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D:\Desktop\логоти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" y="0"/>
            <a:ext cx="1091593" cy="10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:\Users\User\Desktop\IMG-20211119-WA0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92" y="3618193"/>
            <a:ext cx="3389488" cy="28222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C:\Users\User\Desktop\Фото ГРЭС\IMG_4851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180" y="2080852"/>
            <a:ext cx="3452106" cy="2810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IMG-20211119-WA001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286" y="3486318"/>
            <a:ext cx="3623733" cy="2822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977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227</TotalTime>
  <Words>964</Words>
  <Application>Microsoft Office PowerPoint</Application>
  <PresentationFormat>Широкоэкранный</PresentationFormat>
  <Paragraphs>91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Century Gothic</vt:lpstr>
      <vt:lpstr>Times New Roman</vt:lpstr>
      <vt:lpstr>Wingdings</vt:lpstr>
      <vt:lpstr>Wingdings 3</vt:lpstr>
      <vt:lpstr>Сектор</vt:lpstr>
      <vt:lpstr>ГУЗ «Детский клинический медицинский центр г. Читы» Мероприятия по брендированию </vt:lpstr>
      <vt:lpstr>Объекты федерального проекта модернизация первичного звена здравоохранения: Филиал дпо 1 филиал дпо 2 Филиал дпо 3 Филиал дпо 4  </vt:lpstr>
      <vt:lpstr>Детское поликлиническое отделение № 1</vt:lpstr>
      <vt:lpstr>Детское поликлиническое отделение № 1 </vt:lpstr>
      <vt:lpstr>УЛУЧШЕНИЕ КОМФОРТНОСТИ В ФИЛИАЛЕ ДПО № 1 п. ГРЭС</vt:lpstr>
      <vt:lpstr>РАЗДЕЛЕНИЕ ПОТОКОВ ПАЦИЕНТОВ В ФИЛИАЛЕ ДПО № 1 п. ГРЭС</vt:lpstr>
      <vt:lpstr>Филиал  детского поликлинического отделения № 1 п.ГРЭС</vt:lpstr>
      <vt:lpstr>Филиал  детского поликлинического отделения № 1 п.ГРЭС  реконструкция отдельного входа для разделения потоков, с учетом доступности маломобильным группам населения</vt:lpstr>
      <vt:lpstr>Реализация Федерального проекта  «Развитие системы оказания ПМСП»  использование принципа бережливого производства  «Открытая регистратура»</vt:lpstr>
      <vt:lpstr>Улучшение условий работы врача педиатра  в рамках реализации проекта «Бережливые технологии»</vt:lpstr>
      <vt:lpstr>Организация оказания медицинской помощи в условиях распространения новой коронавирусной инфекции Создание кабинета неотложной помощи  и процедурного кабинета с отдельным входом</vt:lpstr>
      <vt:lpstr>Создание комфортной среды</vt:lpstr>
      <vt:lpstr>Создание комфортной среды </vt:lpstr>
      <vt:lpstr>Создание комфортной среды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Государственное Учреждение Здравоохранения «Детский клинический медицинский центр г. Читы» Детское поликлиническое отделение №4</vt:lpstr>
      <vt:lpstr>Реализации мероприятий по проведению капитального ремонта в ГУЗ «ДКМЦ г. Читы»  Детское поликлиническое отделение №4 филиал поселка Песчанка</vt:lpstr>
      <vt:lpstr>Реализации мероприятий по проведению капитального ремонта</vt:lpstr>
      <vt:lpstr>Презентация PowerPoint</vt:lpstr>
      <vt:lpstr>Реализации мероприятий по приобретению медицинского оборудования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Учреждение Здравоохранения «Детский клинический медицинский центр г. Читы» Детское поликлиническое отделение№4</dc:title>
  <dc:creator>Процедурный кабинет</dc:creator>
  <cp:lastModifiedBy>Владислав Яковлев</cp:lastModifiedBy>
  <cp:revision>38</cp:revision>
  <dcterms:created xsi:type="dcterms:W3CDTF">2022-11-10T06:36:12Z</dcterms:created>
  <dcterms:modified xsi:type="dcterms:W3CDTF">2022-11-11T06:23:41Z</dcterms:modified>
</cp:coreProperties>
</file>