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2" r:id="rId2"/>
    <p:sldId id="279" r:id="rId3"/>
    <p:sldId id="261" r:id="rId4"/>
    <p:sldId id="294" r:id="rId5"/>
    <p:sldId id="295" r:id="rId6"/>
    <p:sldId id="296" r:id="rId7"/>
    <p:sldId id="298" r:id="rId8"/>
    <p:sldId id="299" r:id="rId9"/>
    <p:sldId id="300" r:id="rId10"/>
    <p:sldId id="280" r:id="rId11"/>
    <p:sldId id="297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  <a:srgbClr val="660066"/>
    <a:srgbClr val="FF00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dLbls/>
        <c:marker val="1"/>
        <c:axId val="134623232"/>
        <c:axId val="134624768"/>
      </c:lineChart>
      <c:catAx>
        <c:axId val="134623232"/>
        <c:scaling>
          <c:orientation val="minMax"/>
        </c:scaling>
        <c:axPos val="b"/>
        <c:numFmt formatCode="General" sourceLinked="0"/>
        <c:tickLblPos val="nextTo"/>
        <c:crossAx val="134624768"/>
        <c:crosses val="autoZero"/>
        <c:auto val="1"/>
        <c:lblAlgn val="ctr"/>
        <c:lblOffset val="100"/>
      </c:catAx>
      <c:valAx>
        <c:axId val="134624768"/>
        <c:scaling>
          <c:orientation val="minMax"/>
        </c:scaling>
        <c:axPos val="l"/>
        <c:majorGridlines/>
        <c:numFmt formatCode="General" sourceLinked="1"/>
        <c:tickLblPos val="nextTo"/>
        <c:crossAx val="134623232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100915840"/>
        <c:axId val="100951936"/>
      </c:lineChart>
      <c:catAx>
        <c:axId val="100915840"/>
        <c:scaling>
          <c:orientation val="minMax"/>
        </c:scaling>
        <c:axPos val="b"/>
        <c:numFmt formatCode="General" sourceLinked="0"/>
        <c:tickLblPos val="nextTo"/>
        <c:crossAx val="100951936"/>
        <c:crosses val="autoZero"/>
        <c:auto val="1"/>
        <c:lblAlgn val="ctr"/>
        <c:lblOffset val="100"/>
      </c:catAx>
      <c:valAx>
        <c:axId val="100951936"/>
        <c:scaling>
          <c:orientation val="minMax"/>
        </c:scaling>
        <c:axPos val="l"/>
        <c:majorGridlines/>
        <c:numFmt formatCode="General" sourceLinked="1"/>
        <c:tickLblPos val="nextTo"/>
        <c:crossAx val="100915840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dLbls/>
        <c:marker val="1"/>
        <c:axId val="134583040"/>
        <c:axId val="134584576"/>
      </c:lineChart>
      <c:catAx>
        <c:axId val="134583040"/>
        <c:scaling>
          <c:orientation val="minMax"/>
        </c:scaling>
        <c:axPos val="b"/>
        <c:numFmt formatCode="General" sourceLinked="0"/>
        <c:tickLblPos val="nextTo"/>
        <c:crossAx val="134584576"/>
        <c:crosses val="autoZero"/>
        <c:auto val="1"/>
        <c:lblAlgn val="ctr"/>
        <c:lblOffset val="100"/>
      </c:catAx>
      <c:valAx>
        <c:axId val="134584576"/>
        <c:scaling>
          <c:orientation val="minMax"/>
        </c:scaling>
        <c:axPos val="l"/>
        <c:majorGridlines/>
        <c:numFmt formatCode="General" sourceLinked="1"/>
        <c:tickLblPos val="nextTo"/>
        <c:crossAx val="134583040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167434496"/>
        <c:axId val="100913536"/>
      </c:lineChart>
      <c:catAx>
        <c:axId val="167434496"/>
        <c:scaling>
          <c:orientation val="minMax"/>
        </c:scaling>
        <c:axPos val="b"/>
        <c:numFmt formatCode="General" sourceLinked="0"/>
        <c:tickLblPos val="nextTo"/>
        <c:crossAx val="100913536"/>
        <c:crosses val="autoZero"/>
        <c:auto val="1"/>
        <c:lblAlgn val="ctr"/>
        <c:lblOffset val="100"/>
      </c:catAx>
      <c:valAx>
        <c:axId val="100913536"/>
        <c:scaling>
          <c:orientation val="minMax"/>
        </c:scaling>
        <c:axPos val="l"/>
        <c:majorGridlines/>
        <c:numFmt formatCode="General" sourceLinked="1"/>
        <c:tickLblPos val="nextTo"/>
        <c:crossAx val="167434496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123577088"/>
        <c:axId val="123966592"/>
      </c:lineChart>
      <c:catAx>
        <c:axId val="123577088"/>
        <c:scaling>
          <c:orientation val="minMax"/>
        </c:scaling>
        <c:axPos val="b"/>
        <c:numFmt formatCode="General" sourceLinked="0"/>
        <c:tickLblPos val="nextTo"/>
        <c:crossAx val="123966592"/>
        <c:crosses val="autoZero"/>
        <c:auto val="1"/>
        <c:lblAlgn val="ctr"/>
        <c:lblOffset val="100"/>
      </c:catAx>
      <c:valAx>
        <c:axId val="123966592"/>
        <c:scaling>
          <c:orientation val="minMax"/>
        </c:scaling>
        <c:axPos val="l"/>
        <c:majorGridlines/>
        <c:numFmt formatCode="General" sourceLinked="1"/>
        <c:tickLblPos val="nextTo"/>
        <c:crossAx val="123577088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64541440"/>
        <c:axId val="64809216"/>
      </c:lineChart>
      <c:catAx>
        <c:axId val="64541440"/>
        <c:scaling>
          <c:orientation val="minMax"/>
        </c:scaling>
        <c:axPos val="b"/>
        <c:numFmt formatCode="General" sourceLinked="0"/>
        <c:tickLblPos val="nextTo"/>
        <c:crossAx val="64809216"/>
        <c:crosses val="autoZero"/>
        <c:auto val="1"/>
        <c:lblAlgn val="ctr"/>
        <c:lblOffset val="100"/>
      </c:catAx>
      <c:valAx>
        <c:axId val="64809216"/>
        <c:scaling>
          <c:orientation val="minMax"/>
        </c:scaling>
        <c:axPos val="l"/>
        <c:majorGridlines/>
        <c:numFmt formatCode="General" sourceLinked="1"/>
        <c:tickLblPos val="nextTo"/>
        <c:crossAx val="64541440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84646912"/>
        <c:axId val="104357888"/>
      </c:lineChart>
      <c:catAx>
        <c:axId val="84646912"/>
        <c:scaling>
          <c:orientation val="minMax"/>
        </c:scaling>
        <c:axPos val="b"/>
        <c:numFmt formatCode="General" sourceLinked="0"/>
        <c:tickLblPos val="nextTo"/>
        <c:crossAx val="104357888"/>
        <c:crosses val="autoZero"/>
        <c:auto val="1"/>
        <c:lblAlgn val="ctr"/>
        <c:lblOffset val="100"/>
      </c:catAx>
      <c:valAx>
        <c:axId val="104357888"/>
        <c:scaling>
          <c:orientation val="minMax"/>
        </c:scaling>
        <c:axPos val="l"/>
        <c:majorGridlines/>
        <c:numFmt formatCode="General" sourceLinked="1"/>
        <c:tickLblPos val="nextTo"/>
        <c:crossAx val="84646912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123478016"/>
        <c:axId val="123480704"/>
      </c:lineChart>
      <c:catAx>
        <c:axId val="123478016"/>
        <c:scaling>
          <c:orientation val="minMax"/>
        </c:scaling>
        <c:axPos val="b"/>
        <c:numFmt formatCode="General" sourceLinked="0"/>
        <c:tickLblPos val="nextTo"/>
        <c:crossAx val="123480704"/>
        <c:crosses val="autoZero"/>
        <c:auto val="1"/>
        <c:lblAlgn val="ctr"/>
        <c:lblOffset val="100"/>
      </c:catAx>
      <c:valAx>
        <c:axId val="123480704"/>
        <c:scaling>
          <c:orientation val="minMax"/>
        </c:scaling>
        <c:axPos val="l"/>
        <c:majorGridlines/>
        <c:numFmt formatCode="General" sourceLinked="1"/>
        <c:tickLblPos val="nextTo"/>
        <c:crossAx val="123478016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marker val="1"/>
        <c:axId val="66224896"/>
        <c:axId val="66243968"/>
      </c:lineChart>
      <c:catAx>
        <c:axId val="66224896"/>
        <c:scaling>
          <c:orientation val="minMax"/>
        </c:scaling>
        <c:axPos val="b"/>
        <c:numFmt formatCode="General" sourceLinked="0"/>
        <c:tickLblPos val="nextTo"/>
        <c:crossAx val="66243968"/>
        <c:crosses val="autoZero"/>
        <c:auto val="1"/>
        <c:lblAlgn val="ctr"/>
        <c:lblOffset val="100"/>
      </c:catAx>
      <c:valAx>
        <c:axId val="66243968"/>
        <c:scaling>
          <c:orientation val="minMax"/>
        </c:scaling>
        <c:axPos val="l"/>
        <c:majorGridlines/>
        <c:numFmt formatCode="General" sourceLinked="1"/>
        <c:tickLblPos val="nextTo"/>
        <c:crossAx val="66224896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9184</c:v>
                </c:pt>
                <c:pt idx="1">
                  <c:v>17055</c:v>
                </c:pt>
                <c:pt idx="2">
                  <c:v>6836</c:v>
                </c:pt>
                <c:pt idx="3">
                  <c:v>32184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D-4A19-9C8F-226B0F414F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9085</c:v>
                </c:pt>
                <c:pt idx="1">
                  <c:v>17158</c:v>
                </c:pt>
                <c:pt idx="2">
                  <c:v>6525</c:v>
                </c:pt>
                <c:pt idx="3">
                  <c:v>31899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D-4A19-9C8F-226B0F414F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дети</c:v>
                </c:pt>
                <c:pt idx="1">
                  <c:v>население трудоспособного возраста</c:v>
                </c:pt>
                <c:pt idx="2">
                  <c:v>население старше трудоспособного возраста</c:v>
                </c:pt>
                <c:pt idx="3">
                  <c:v>население района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9072</c:v>
                </c:pt>
                <c:pt idx="1">
                  <c:v>16965</c:v>
                </c:pt>
                <c:pt idx="2">
                  <c:v>6603</c:v>
                </c:pt>
                <c:pt idx="3">
                  <c:v>31763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D-4A19-9C8F-226B0F414F10}"/>
            </c:ext>
          </c:extLst>
        </c:ser>
        <c:dLbls/>
        <c:marker val="1"/>
        <c:axId val="139212672"/>
        <c:axId val="139214208"/>
      </c:lineChart>
      <c:catAx>
        <c:axId val="139212672"/>
        <c:scaling>
          <c:orientation val="minMax"/>
        </c:scaling>
        <c:axPos val="b"/>
        <c:numFmt formatCode="General" sourceLinked="0"/>
        <c:tickLblPos val="nextTo"/>
        <c:crossAx val="139214208"/>
        <c:crosses val="autoZero"/>
        <c:auto val="1"/>
        <c:lblAlgn val="ctr"/>
        <c:lblOffset val="100"/>
      </c:catAx>
      <c:valAx>
        <c:axId val="139214208"/>
        <c:scaling>
          <c:orientation val="minMax"/>
        </c:scaling>
        <c:axPos val="l"/>
        <c:majorGridlines/>
        <c:numFmt formatCode="General" sourceLinked="1"/>
        <c:tickLblPos val="nextTo"/>
        <c:crossAx val="139212672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8905F-079F-4557-9B3E-69581B8494E2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F8B76-0E5A-4FB2-B153-D8854BF9FD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9475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085C4-428C-423D-92E3-2879F8DC63F8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E5977-0C40-4B33-A4A9-81E23D2C03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57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933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933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527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E5977-0C40-4B33-A4A9-81E23D2C038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0923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шаблоны презентации\1586344561_18-p-meditsinskie-foni-dlya-prezentatsii-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1\Desktop\шаблоны презентации\1586344608_33-p-meditsinskie-foni-dlya-prezentatsii-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260648"/>
            <a:ext cx="84249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МИНИСТЕРСТВО ЗДРАВООХРАНЕНИЯ </a:t>
            </a:r>
            <a:r>
              <a:rPr lang="ru-RU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ЗАБАЙКАЛЬСКОГО КРАЯ</a:t>
            </a:r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ГУЗ </a:t>
            </a:r>
            <a:r>
              <a:rPr lang="ru-RU" sz="32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«Чернышевская ЦРБ</a:t>
            </a:r>
            <a:r>
              <a:rPr lang="ru-RU" sz="32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КАПИТАЛЬНЫЕ РЕМОНТЫ В РАМКАХ МОДЕРНИЗАЦИИ ПЕРВИЧНОГО ЗВЕНА В 2021 году.</a:t>
            </a: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                                                                                            и.о. главного врача Н.В. Моисеева</a:t>
            </a:r>
          </a:p>
          <a:p>
            <a:pPr algn="ctr"/>
            <a:endParaRPr lang="ru-RU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 Чита, 2022 год</a:t>
            </a:r>
            <a:endParaRPr lang="ru-RU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5229200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72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6" y="-22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53216" y="3244334"/>
            <a:ext cx="2567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076" y="274639"/>
            <a:ext cx="8607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sz="2000" b="1" i="1" dirty="0"/>
          </a:p>
        </p:txBody>
      </p:sp>
      <p:pic>
        <p:nvPicPr>
          <p:cNvPr id="46082" name="Picture 2" descr="https://catherineasquithgallery.com/uploads/posts/2021-03/1614795878_20-p-fon-dlya-meditsinskoi-prezentatsii-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851920" y="260648"/>
            <a:ext cx="48245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2022 году новые автомобили медицинской службы LADA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Vesta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 УАЗ Патриот поступили в автопарк Чернышевской центральной районной больницы. Автомобили предназначены для выезда сотрудников медучреждения к пациентам, транспортировки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пациентов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медицинское учреждение, а также для проведения мероприятий по вакцинации в населенных пунктах района. Автомобили были приобретены на общую сумму 3,2 миллиона рублей, благодаря программе «Модернизация первичного звена здравоохранения» в Забайкальском крае. Автомобили распределены на службу поликлиники центральной районной больницы. С момента эксплуатации за шесть месяцев совершено порядка 280 выездов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92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74638"/>
            <a:ext cx="33843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ГАУР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60648"/>
            <a:ext cx="4032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УРЮМ</a:t>
            </a:r>
          </a:p>
        </p:txBody>
      </p:sp>
      <p:pic>
        <p:nvPicPr>
          <p:cNvPr id="5124" name="Picture 4" descr="C:\Users\Пользователь\Desktop\Гаур\IMG_2662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72816"/>
            <a:ext cx="4320480" cy="3312368"/>
          </a:xfrm>
          <a:prstGeom prst="rect">
            <a:avLst/>
          </a:prstGeom>
          <a:noFill/>
        </p:spPr>
      </p:pic>
      <p:pic>
        <p:nvPicPr>
          <p:cNvPr id="5125" name="Picture 5" descr="C:\Users\Пользователь\Desktop\Жирекен\photo_5404353346103526251_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772816"/>
            <a:ext cx="3384376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5373688"/>
            <a:ext cx="8964488" cy="935037"/>
          </a:xfrm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None/>
            </a:pPr>
            <a:r>
              <a:rPr lang="ru-RU" altLang="ru-RU" sz="5000" b="1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5000" b="1" i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5000" b="1" i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5000" b="1" i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5000" b="1" i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5000" b="1" i="1" dirty="0" smtClean="0">
              <a:solidFill>
                <a:srgbClr val="FF3399"/>
              </a:solidFill>
              <a:latin typeface="Comic Sans MS" pitchFamily="66" charset="0"/>
            </a:endParaRPr>
          </a:p>
        </p:txBody>
      </p:sp>
      <p:pic>
        <p:nvPicPr>
          <p:cNvPr id="28675" name="Рисунок 6" descr="1352784556_www.radionetplus.ru_1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638" y="0"/>
            <a:ext cx="9164638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6" y="-22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404664"/>
            <a:ext cx="44644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с.Гаур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располагается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южной части Чернышевского района Забайкальского края России. </a:t>
            </a:r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Расположено на правом берегу реки 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Куэнга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На левом берегу лежит одна улица и железнодорожная станция. До районного центра, посёлка Чернышевск, 6 км.</a:t>
            </a:r>
          </a:p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Население села – 463 человека.</a:t>
            </a:r>
          </a:p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 января 2021 года стартовал проект модернизации первичного звена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здравоохранения. В рамках данного проекта ФАП с. Гаур капитально отремонтирован.  </a:t>
            </a:r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7" y="0"/>
            <a:ext cx="4419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101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ГАУР</a:t>
            </a:r>
          </a:p>
          <a:p>
            <a:pPr algn="ctr"/>
            <a:r>
              <a:rPr lang="ru-RU" sz="2800" b="1" i="1" dirty="0" smtClean="0"/>
              <a:t>ДО                                                    ПОСЛЕ</a:t>
            </a:r>
            <a:endParaRPr lang="ru-RU" sz="2800" i="1" dirty="0"/>
          </a:p>
        </p:txBody>
      </p:sp>
      <p:pic>
        <p:nvPicPr>
          <p:cNvPr id="1026" name="Picture 2" descr="C:\Users\Пользователь\Desktop\Гаур\IMG_20211108_1546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00808"/>
            <a:ext cx="3816423" cy="4680520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Гаур\IMG_26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463986" y="2168861"/>
            <a:ext cx="4680522" cy="37444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ГАУР</a:t>
            </a:r>
          </a:p>
          <a:p>
            <a:pPr algn="ctr"/>
            <a:r>
              <a:rPr lang="ru-RU" sz="2800" b="1" i="1" dirty="0" smtClean="0"/>
              <a:t>ДО                                                    ПОСЛЕ</a:t>
            </a:r>
            <a:endParaRPr lang="ru-RU" sz="2800" i="1" dirty="0"/>
          </a:p>
        </p:txBody>
      </p:sp>
      <p:pic>
        <p:nvPicPr>
          <p:cNvPr id="2050" name="Picture 2" descr="C:\Users\Пользователь\Desktop\Гаур\IMG_20211108_1553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12776"/>
            <a:ext cx="3888432" cy="4536504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Гаур\IMG_266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412776"/>
            <a:ext cx="3960440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ГАУР</a:t>
            </a:r>
          </a:p>
          <a:p>
            <a:pPr algn="ctr"/>
            <a:r>
              <a:rPr lang="ru-RU" sz="2800" b="1" i="1" dirty="0" smtClean="0"/>
              <a:t>ДО                                                    ПОСЛЕ</a:t>
            </a:r>
            <a:endParaRPr lang="ru-RU" sz="2800" i="1" dirty="0"/>
          </a:p>
        </p:txBody>
      </p:sp>
      <p:pic>
        <p:nvPicPr>
          <p:cNvPr id="3" name="Picture 2" descr="C:\Users\Пользователь\Desktop\Гаур\IMG_20211108_155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484784"/>
            <a:ext cx="3960440" cy="4536504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Гаур\IMG_26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484784"/>
            <a:ext cx="3816424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ФАП с. ГАУР</a:t>
            </a:r>
          </a:p>
          <a:p>
            <a:pPr algn="ctr"/>
            <a:r>
              <a:rPr lang="ru-RU" sz="2800" b="1" i="1" dirty="0" smtClean="0"/>
              <a:t>ДО                                                    ПОСЛЕ</a:t>
            </a:r>
            <a:endParaRPr lang="ru-RU" sz="2800" i="1" dirty="0"/>
          </a:p>
        </p:txBody>
      </p:sp>
      <p:pic>
        <p:nvPicPr>
          <p:cNvPr id="4098" name="Picture 2" descr="C:\Users\Пользователь\Desktop\Гаур\IMG_20211108_1557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484784"/>
            <a:ext cx="3888432" cy="4680520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Гаур\IMG_26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484784"/>
            <a:ext cx="3960440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6" y="-22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188640"/>
            <a:ext cx="46085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Жиреке́н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 — посёлок городского типа в Чернышевском районе Забайкальского края России.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Распоряжением Правительства РФ от 29 июля 2014 года № 1398-р «Об утверждении перечня моногородов» муниципальное образование включено в категорию «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Монопрофильные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муниципальные образования Российской Федерации (моногорода) с наиболее сложным социально-экономическим положением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До районного центра, посёлка Чернышевск,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 км.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Население села –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4244 человека.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В рамках данного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проекта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первый этаж Участковой больницы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Жирекен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капитально отремонтирован. 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7" y="0"/>
            <a:ext cx="4419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101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Участковая больница п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Жирекен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i="1" dirty="0" smtClean="0"/>
              <a:t>ДО                                               ПОСЛЕ</a:t>
            </a:r>
            <a:endParaRPr lang="ru-RU" sz="3200" i="1" dirty="0"/>
          </a:p>
        </p:txBody>
      </p:sp>
      <p:pic>
        <p:nvPicPr>
          <p:cNvPr id="6148" name="Picture 4" descr="C:\Users\Пользователь\Desktop\Жирекен\IMG_20211018_093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484784"/>
            <a:ext cx="3816424" cy="4392488"/>
          </a:xfrm>
          <a:prstGeom prst="rect">
            <a:avLst/>
          </a:prstGeom>
          <a:noFill/>
        </p:spPr>
      </p:pic>
      <p:pic>
        <p:nvPicPr>
          <p:cNvPr id="6149" name="Picture 5" descr="C:\Users\Пользователь\Desktop\Жирекен\IMG_26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484784"/>
            <a:ext cx="3672408" cy="4392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 descr="C:\Users\1\Desktop\шаблоны презентации\1586344549_14-p-meditsinskie-foni-dlya-prezentatsii-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274638"/>
            <a:ext cx="84352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Участковая больница п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Жирекен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i="1" dirty="0" smtClean="0"/>
              <a:t>ДО                                               ПОСЛЕ</a:t>
            </a:r>
            <a:endParaRPr lang="ru-RU" sz="3200" i="1" dirty="0"/>
          </a:p>
        </p:txBody>
      </p:sp>
      <p:pic>
        <p:nvPicPr>
          <p:cNvPr id="7171" name="Picture 3" descr="C:\Users\Пользователь\Desktop\Жирекен\b189e19f-64a0-4780-81d9-7a2991cf783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860032" y="1556792"/>
            <a:ext cx="3655385" cy="4752000"/>
          </a:xfrm>
          <a:prstGeom prst="rect">
            <a:avLst/>
          </a:prstGeom>
          <a:noFill/>
        </p:spPr>
      </p:pic>
      <p:pic>
        <p:nvPicPr>
          <p:cNvPr id="7172" name="Picture 4" descr="C:\Users\Пользователь\Desktop\Жирекен\IMG_20211018_0927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556792"/>
            <a:ext cx="3384376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4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189</Words>
  <Application>Microsoft Office PowerPoint</Application>
  <PresentationFormat>Экран (4:3)</PresentationFormat>
  <Paragraphs>54</Paragraphs>
  <Slides>12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</cp:lastModifiedBy>
  <cp:revision>78</cp:revision>
  <dcterms:created xsi:type="dcterms:W3CDTF">2020-09-06T12:54:12Z</dcterms:created>
  <dcterms:modified xsi:type="dcterms:W3CDTF">2022-11-12T13:35:54Z</dcterms:modified>
</cp:coreProperties>
</file>