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10"/>
  </p:notesMasterIdLst>
  <p:handoutMasterIdLst>
    <p:handoutMasterId r:id="rId11"/>
  </p:handoutMasterIdLst>
  <p:sldIdLst>
    <p:sldId id="575" r:id="rId2"/>
    <p:sldId id="653" r:id="rId3"/>
    <p:sldId id="672" r:id="rId4"/>
    <p:sldId id="654" r:id="rId5"/>
    <p:sldId id="655" r:id="rId6"/>
    <p:sldId id="673" r:id="rId7"/>
    <p:sldId id="674" r:id="rId8"/>
    <p:sldId id="656" r:id="rId9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568" userDrawn="1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091" autoAdjust="0"/>
    <p:restoredTop sz="86079" autoAdjust="0"/>
  </p:normalViewPr>
  <p:slideViewPr>
    <p:cSldViewPr snapToObjects="1">
      <p:cViewPr varScale="1">
        <p:scale>
          <a:sx n="113" d="100"/>
          <a:sy n="113" d="100"/>
        </p:scale>
        <p:origin x="-1278" y="-102"/>
      </p:cViewPr>
      <p:guideLst>
        <p:guide orient="horz" pos="2568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09.12.2020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3140967"/>
            <a:ext cx="9324528" cy="1800201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Формы </a:t>
            </a: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№№ </a:t>
            </a:r>
            <a:r>
              <a:rPr lang="ru-RU" altLang="ru-RU" sz="3600" b="1" dirty="0" smtClean="0">
                <a:solidFill>
                  <a:schemeClr val="bg1"/>
                </a:solidFill>
                <a:latin typeface="Times New Roman" panose="02020603050405020304" pitchFamily="18" charset="0"/>
              </a:rPr>
              <a:t>54, 19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2020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ф№54 «Отчет врача детского дома, школы-интерната о лечебно-профилактической помощи воспитанникам», утв. приказом Минздрава Росстата от 13.09.99 №342 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828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buNone/>
            </a:pPr>
            <a:r>
              <a:rPr lang="ru-RU" sz="2800" dirty="0" smtClean="0"/>
              <a:t>Представляется в двух разрезах:</a:t>
            </a:r>
          </a:p>
          <a:p>
            <a:pPr>
              <a:buNone/>
            </a:pPr>
            <a:r>
              <a:rPr lang="ru-RU" sz="2800" dirty="0" smtClean="0"/>
              <a:t>-сводный по организациям образования–разрез «01»;</a:t>
            </a:r>
          </a:p>
          <a:p>
            <a:pPr>
              <a:buNone/>
            </a:pPr>
            <a:r>
              <a:rPr lang="ru-RU" sz="2800" dirty="0" smtClean="0"/>
              <a:t>-сводный по организациям соцобеспечения (соцзащиты) – разрез «02».</a:t>
            </a:r>
          </a:p>
          <a:p>
            <a:pPr>
              <a:buNone/>
            </a:pPr>
            <a:endParaRPr lang="ru-RU" sz="2800" dirty="0" smtClean="0"/>
          </a:p>
          <a:p>
            <a:pPr marL="0" indent="0">
              <a:buNone/>
            </a:pPr>
            <a:r>
              <a:rPr lang="ru-RU" sz="2800" dirty="0" smtClean="0"/>
              <a:t>Заполняются два разреза формы, если учреждения подобного рода отсутствуют -представляется пустой бланк, подписанный руководителем органа управления здравоохранения.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Если есть изменения в таблицах №№1000,1100, 2100, 2101, то необходимо представить пояснительную записку.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В таблице №2211 распределяются дети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I-III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здоровья, таблица старая. Представить пояснительную записку с распределением детей по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I-V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группам здоровья</a:t>
            </a:r>
          </a:p>
          <a:p>
            <a:pPr>
              <a:lnSpc>
                <a:spcPct val="150000"/>
              </a:lnSpc>
              <a:buFont typeface="Arial" panose="020B0604020202020204" pitchFamily="34" charset="0"/>
              <a:buChar char="‒"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детей-инвалидов, из них впервые в жизни установленной инвалидностью (таб. 2310) должно соответствовать ф№19. В случае несоответствия представляется 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600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Годовой отчет федерального статистического наблюдения ф№19 «Сведения о детях-инвалидах», утв. приказом Росстата от 27.12.2016 №866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6138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(разрез1)</a:t>
            </a:r>
            <a:endParaRPr lang="ru-RU" sz="2400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Ф.№19,таб.1000,стр.9+10,гр.11= Ф.№5401,таб.2310,стр.1,гр.2</a:t>
            </a:r>
          </a:p>
          <a:p>
            <a:pPr>
              <a:buNone/>
            </a:pPr>
            <a:r>
              <a:rPr lang="ru-RU" sz="2400" dirty="0" smtClean="0"/>
              <a:t>Ф.№19,таб.1000,стр.9+10,гр.12= Ф.№5401,таб.2310,стр.1,гр.3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ф.№5401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85720" y="274638"/>
            <a:ext cx="8643998" cy="1143000"/>
          </a:xfrm>
        </p:spPr>
        <p:txBody>
          <a:bodyPr/>
          <a:lstStyle/>
          <a:p>
            <a:r>
              <a:rPr lang="ru-RU" sz="2400" u="sng" dirty="0" err="1" smtClean="0">
                <a:latin typeface="Times New Roman" pitchFamily="18" charset="0"/>
                <a:cs typeface="Times New Roman" pitchFamily="18" charset="0"/>
              </a:rPr>
              <a:t>Межформенный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 контроль формы №19 с формой №54 (разрез2)</a:t>
            </a:r>
            <a:endParaRPr lang="ru-RU" sz="24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400" dirty="0" smtClean="0"/>
              <a:t>Контингенты детей-инвалидов, проживающие в </a:t>
            </a:r>
            <a:r>
              <a:rPr lang="ru-RU" sz="2400" dirty="0" err="1" smtClean="0"/>
              <a:t>интернатных</a:t>
            </a:r>
            <a:r>
              <a:rPr lang="ru-RU" sz="2400" dirty="0" smtClean="0"/>
              <a:t> учреждениях системы Минтруда России</a:t>
            </a:r>
          </a:p>
          <a:p>
            <a:pPr>
              <a:buNone/>
            </a:pPr>
            <a:r>
              <a:rPr lang="ru-RU" sz="2400" dirty="0" smtClean="0"/>
              <a:t>-Ф.№19,таб.1000,стр.9+10,гр.15= Ф.№5402,таб.2310,стр.1,гр.2</a:t>
            </a:r>
          </a:p>
          <a:p>
            <a:pPr>
              <a:buNone/>
            </a:pPr>
            <a:r>
              <a:rPr lang="ru-RU" sz="2400" dirty="0" smtClean="0"/>
              <a:t>-Ф.№19,таб.1000,стр.9+10,гр.16= Ф.№5402,таб.2310,стр.1,гр.3</a:t>
            </a:r>
          </a:p>
          <a:p>
            <a:pPr>
              <a:buNone/>
            </a:pPr>
            <a:r>
              <a:rPr lang="ru-RU" sz="2400" dirty="0" smtClean="0"/>
              <a:t>Разница в этих формах обусловлена тем, что в ф.№5402 представлены:</a:t>
            </a:r>
          </a:p>
          <a:p>
            <a:pPr>
              <a:buNone/>
            </a:pPr>
            <a:r>
              <a:rPr lang="ru-RU" sz="2400" dirty="0" smtClean="0"/>
              <a:t>-дети-инвалиды в возрасте 18 лет;</a:t>
            </a:r>
          </a:p>
          <a:p>
            <a:pPr>
              <a:buNone/>
            </a:pPr>
            <a:r>
              <a:rPr lang="ru-RU" sz="2400" dirty="0" smtClean="0"/>
              <a:t>-дети-инвалиды, которые посещают </a:t>
            </a:r>
            <a:r>
              <a:rPr lang="ru-RU" sz="2400" dirty="0" err="1" smtClean="0"/>
              <a:t>интернатные</a:t>
            </a:r>
            <a:r>
              <a:rPr lang="ru-RU" sz="2400" dirty="0" smtClean="0"/>
              <a:t> учреждения, а проживают дома;</a:t>
            </a:r>
          </a:p>
          <a:p>
            <a:pPr>
              <a:buNone/>
            </a:pPr>
            <a:r>
              <a:rPr lang="ru-RU" sz="2400" dirty="0" smtClean="0"/>
              <a:t>-иногородние дети.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2151728"/>
            <a:ext cx="4572000" cy="338554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611560" y="1268760"/>
            <a:ext cx="8075240" cy="459864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‒ Если </a:t>
            </a:r>
            <a:r>
              <a:rPr lang="ru-RU" sz="20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контроль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не идет (ф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№19, таб.1000, стр.9+10,гр.04=ф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№30,таб.2610,стр.1,гр.1), </a:t>
            </a: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прикладывается </a:t>
            </a:r>
            <a:r>
              <a:rPr lang="ru-RU" sz="2000" smtClean="0">
                <a:latin typeface="Arial" panose="020B0604020202020204" pitchFamily="34" charset="0"/>
                <a:cs typeface="Arial" panose="020B0604020202020204" pitchFamily="34" charset="0"/>
              </a:rPr>
              <a:t>пояснительная записка.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1625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23651</TotalTime>
  <Words>343</Words>
  <Application>Microsoft Office PowerPoint</Application>
  <PresentationFormat>Экран (4:3)</PresentationFormat>
  <Paragraphs>30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1_Шаблон презентации ЦНИИОИЗ 97-2003</vt:lpstr>
      <vt:lpstr>Формы №№ 54, 19 </vt:lpstr>
      <vt:lpstr>Презентация PowerPoint</vt:lpstr>
      <vt:lpstr>Презентация PowerPoint</vt:lpstr>
      <vt:lpstr>Презентация PowerPoint</vt:lpstr>
      <vt:lpstr>Презентация PowerPoint</vt:lpstr>
      <vt:lpstr>Межформенный контроль формы №19 с формой №54 (разрез1)</vt:lpstr>
      <vt:lpstr>Межформенный контроль формы №19 с формой №54 (разрез2)</vt:lpstr>
      <vt:lpstr>Презентация PowerPoint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Елена Александровна Бронникова</cp:lastModifiedBy>
  <cp:revision>704</cp:revision>
  <cp:lastPrinted>2019-12-03T08:37:51Z</cp:lastPrinted>
  <dcterms:created xsi:type="dcterms:W3CDTF">2015-03-17T12:19:09Z</dcterms:created>
  <dcterms:modified xsi:type="dcterms:W3CDTF">2020-12-09T01:44:22Z</dcterms:modified>
</cp:coreProperties>
</file>