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6">
  <p:sldMasterIdLst>
    <p:sldMasterId id="2147483684" r:id="rId1"/>
  </p:sldMasterIdLst>
  <p:sldIdLst>
    <p:sldId id="256" r:id="rId2"/>
    <p:sldId id="293" r:id="rId3"/>
    <p:sldId id="285" r:id="rId4"/>
    <p:sldId id="282" r:id="rId5"/>
    <p:sldId id="283" r:id="rId6"/>
    <p:sldId id="288" r:id="rId7"/>
    <p:sldId id="289" r:id="rId8"/>
    <p:sldId id="291" r:id="rId9"/>
    <p:sldId id="286" r:id="rId10"/>
    <p:sldId id="290" r:id="rId11"/>
    <p:sldId id="287" r:id="rId12"/>
    <p:sldId id="29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4B000"/>
    <a:srgbClr val="99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2088" y="-8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20"/>
          <p:cNvSpPr>
            <a:spLocks noGrp="1"/>
          </p:cNvSpPr>
          <p:nvPr>
            <p:ph type="ctrTitle"/>
          </p:nvPr>
        </p:nvSpPr>
        <p:spPr>
          <a:xfrm>
            <a:off x="685800" y="990601"/>
            <a:ext cx="7772400" cy="2609850"/>
          </a:xfrm>
        </p:spPr>
        <p:txBody>
          <a:bodyPr anchor="b" anchorCtr="0">
            <a:no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  <a:contourClr>
                <a:srgbClr val="FFFFFF"/>
              </a:contourClr>
            </a:sp3d>
          </a:bodyPr>
          <a:lstStyle>
            <a:lvl1pPr algn="ctr">
              <a:defRPr lang="en-US" sz="5800" dirty="0" smtClean="0">
                <a:ln w="9525">
                  <a:noFill/>
                </a:ln>
                <a:effectLst>
                  <a:outerShdw blurRad="50800" dist="38100" dir="8220000" algn="tl" rotWithShape="0">
                    <a:srgbClr val="000000">
                      <a:alpha val="4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4" name="Rectangle 26"/>
          <p:cNvSpPr>
            <a:spLocks noGrp="1"/>
          </p:cNvSpPr>
          <p:nvPr>
            <p:ph type="subTitle" idx="1"/>
          </p:nvPr>
        </p:nvSpPr>
        <p:spPr>
          <a:xfrm>
            <a:off x="1371600" y="3657600"/>
            <a:ext cx="6400800" cy="1967089"/>
          </a:xfrm>
        </p:spPr>
        <p:txBody>
          <a:bodyPr>
            <a:normAutofit/>
          </a:bodyPr>
          <a:lstStyle>
            <a:lvl1pPr marL="0" indent="0" algn="ctr">
              <a:buNone/>
              <a:defRPr lang="en-US" sz="3000" b="0">
                <a:solidFill>
                  <a:schemeClr val="tx2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8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fld id="{5B106E36-FD25-4E2D-B0AA-010F637433A0}" type="datetimeFigureOut">
              <a:rPr lang="ru-RU" smtClean="0"/>
              <a:pPr/>
              <a:t>09.12.2020</a:t>
            </a:fld>
            <a:endParaRPr lang="ru-RU"/>
          </a:p>
        </p:txBody>
      </p:sp>
      <p:sp>
        <p:nvSpPr>
          <p:cNvPr id="9" name="Rectangle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5" name="Rectangle 27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 lang="en-US" smtClean="0"/>
            </a:lvl1pPr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09.12.2020</a:t>
            </a:fld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722313" y="2685391"/>
            <a:ext cx="7772400" cy="3112843"/>
          </a:xfrm>
        </p:spPr>
        <p:txBody>
          <a:bodyPr anchor="t">
            <a:normAutofit/>
          </a:bodyPr>
          <a:lstStyle>
            <a:lvl1pPr algn="ctr">
              <a:buNone/>
              <a:defRPr lang="en-US" sz="6000" b="1" dirty="0">
                <a:solidFill>
                  <a:schemeClr val="tx2">
                    <a:shade val="85000"/>
                    <a:satMod val="15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722313" y="1128932"/>
            <a:ext cx="7772400" cy="1509712"/>
          </a:xfrm>
        </p:spPr>
        <p:txBody>
          <a:bodyPr anchor="b">
            <a:normAutofit/>
          </a:bodyPr>
          <a:lstStyle>
            <a:lvl1pPr algn="ctr">
              <a:buNone/>
              <a:defRPr lang="en-US" sz="2400" b="0" smtClean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09.12.2020</a:t>
            </a:fld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09.12.2020</a:t>
            </a:fld>
            <a:endParaRPr lang="ru-RU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2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0" indent="0" algn="l">
              <a:buNone/>
              <a:defRPr sz="2200" b="1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Rectangle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09.12.2020</a:t>
            </a:fld>
            <a:endParaRPr lang="ru-RU"/>
          </a:p>
        </p:txBody>
      </p:sp>
      <p:sp>
        <p:nvSpPr>
          <p:cNvPr id="8" name="Rectangl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en-US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09.12.2020</a:t>
            </a:fld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09.12.2020</a:t>
            </a:fld>
            <a:endParaRPr lang="ru-RU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normAutofit/>
          </a:bodyPr>
          <a:lstStyle>
            <a:lvl1pPr algn="ctr">
              <a:defRPr sz="2400" b="1">
                <a:solidFill>
                  <a:schemeClr val="tx2"/>
                </a:solidFill>
                <a:effectLst>
                  <a:outerShdw blurRad="38100" dist="25400" dir="8220000" algn="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 algn="ctr">
              <a:buNone/>
              <a:defRPr sz="14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09.12.2020</a:t>
            </a:fld>
            <a:endParaRPr lang="ru-RU"/>
          </a:p>
        </p:txBody>
      </p:sp>
      <p:sp>
        <p:nvSpPr>
          <p:cNvPr id="6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727729" y="1062637"/>
            <a:ext cx="4599432" cy="3977640"/>
          </a:xfrm>
          <a:prstGeom prst="rect">
            <a:avLst/>
          </a:prstGeom>
          <a:solidFill>
            <a:schemeClr val="tx2">
              <a:shade val="15000"/>
            </a:schemeClr>
          </a:solidFill>
          <a:ln w="63500">
            <a:noFill/>
            <a:miter lim="800000"/>
          </a:ln>
          <a:effectLst>
            <a:outerShdw blurRad="63500" dist="25400" dir="7200000" algn="t" rotWithShape="0">
              <a:prstClr val="black">
                <a:alpha val="45000"/>
              </a:prstClr>
            </a:outerShdw>
          </a:effectLst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lIns="45720" rIns="45720" rtlCol="0" anchor="ctr">
            <a:normAutofit/>
          </a:bodyPr>
          <a:lstStyle/>
          <a:p>
            <a:pPr marL="0" indent="-274320" algn="l">
              <a:buClr>
                <a:schemeClr val="accent1"/>
              </a:buClr>
              <a:buSzPct val="80000"/>
              <a:buFont typeface="Wingdings 2" pitchFamily="18" charset="2"/>
              <a:buNone/>
            </a:pPr>
            <a:endParaRPr lang="en-US" sz="20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Rectangle 2"/>
          <p:cNvSpPr>
            <a:spLocks noGrp="1"/>
          </p:cNvSpPr>
          <p:nvPr>
            <p:ph type="title"/>
          </p:nvPr>
        </p:nvSpPr>
        <p:spPr>
          <a:xfrm>
            <a:off x="5514536" y="4343400"/>
            <a:ext cx="3048000" cy="709858"/>
          </a:xfrm>
        </p:spPr>
        <p:txBody>
          <a:bodyPr anchor="t">
            <a:noAutofit/>
          </a:bodyPr>
          <a:lstStyle>
            <a:lvl1pPr algn="l">
              <a:buNone/>
              <a:defRPr sz="2200" b="1">
                <a:solidFill>
                  <a:schemeClr val="tx2"/>
                </a:solidFill>
                <a:effectLst>
                  <a:outerShdw blurRad="38100" dist="25400" dir="8220000" algn="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pic" idx="1"/>
          </p:nvPr>
        </p:nvSpPr>
        <p:spPr>
          <a:xfrm>
            <a:off x="739645" y="1222657"/>
            <a:ext cx="4575601" cy="3657600"/>
          </a:xfrm>
          <a:solidFill>
            <a:schemeClr val="tx2">
              <a:shade val="75000"/>
            </a:schemeClr>
          </a:solidFill>
          <a:ln w="63500">
            <a:noFill/>
            <a:miter lim="800000"/>
          </a:ln>
          <a:effectLst/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/>
          <a:lstStyle>
            <a:lvl1pPr>
              <a:buNone/>
              <a:defRPr sz="3200"/>
            </a:lvl1pPr>
          </a:lstStyle>
          <a:p>
            <a:r>
              <a:rPr lang="ru-RU" sz="2000" smtClean="0"/>
              <a:t>Вставка рисунка</a:t>
            </a:r>
            <a:endParaRPr lang="en-US" sz="2000" dirty="0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5514536" y="1371600"/>
            <a:ext cx="3044952" cy="2930086"/>
          </a:xfrm>
        </p:spPr>
        <p:txBody>
          <a:bodyPr bIns="0" anchor="b">
            <a:normAutofit/>
          </a:bodyPr>
          <a:lstStyle>
            <a:lvl1pPr marL="0" marR="0" indent="0" algn="l">
              <a:buFontTx/>
              <a:buNone/>
              <a:defRPr sz="1300">
                <a:solidFill>
                  <a:schemeClr val="tx1">
                    <a:tint val="95000"/>
                  </a:schemeClr>
                </a:solidFill>
              </a:defRPr>
            </a:lvl1pPr>
            <a:lvl2pPr marL="460375" marR="0" indent="-112713">
              <a:buFontTx/>
              <a:buNone/>
              <a:defRPr sz="1200"/>
            </a:lvl2pPr>
            <a:lvl3pPr marL="914400" marR="0" indent="-117475">
              <a:buFontTx/>
              <a:buNone/>
              <a:defRPr sz="1000"/>
            </a:lvl3pPr>
            <a:lvl4pPr marL="1316038" marR="0" indent="-112713">
              <a:buFontTx/>
              <a:buNone/>
              <a:defRPr sz="900"/>
            </a:lvl4pPr>
            <a:lvl5pPr marL="1711325" marR="0" indent="-117475">
              <a:buFontTx/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09.12.2020</a:t>
            </a:fld>
            <a:endParaRPr lang="ru-RU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alpha val="9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0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1143000"/>
          </a:xfrm>
          <a:prstGeom prst="rect">
            <a:avLst/>
          </a:prstGeom>
        </p:spPr>
        <p:txBody>
          <a:bodyPr anchor="b" anchorCtr="0">
            <a:normAutofit/>
            <a:scene3d>
              <a:camera prst="orthographicFront"/>
              <a:lightRig rig="soft" dir="t">
                <a:rot lat="0" lon="0" rev="2100000"/>
              </a:lightRig>
            </a:scene3d>
            <a:sp3d prstMaterial="matt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Rectangle 11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lIns="45720" rIns="4572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27" name="Rectangle 22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</p:spPr>
        <p:txBody>
          <a:bodyPr anchor="b" anchorCtr="0"/>
          <a:lstStyle>
            <a:lvl1pPr>
              <a:defRPr lang="en-US" sz="1200" smtClean="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fld id="{5B106E36-FD25-4E2D-B0AA-010F637433A0}" type="datetimeFigureOut">
              <a:rPr lang="ru-RU" smtClean="0"/>
              <a:pPr/>
              <a:t>09.12.2020</a:t>
            </a:fld>
            <a:endParaRPr lang="ru-RU"/>
          </a:p>
        </p:txBody>
      </p:sp>
      <p:sp>
        <p:nvSpPr>
          <p:cNvPr id="18" name="Rectangle 1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</p:spPr>
        <p:txBody>
          <a:bodyPr anchor="b" anchorCtr="0"/>
          <a:lstStyle>
            <a:lvl1pPr algn="ctr">
              <a:defRPr lang="en-US" sz="1200" smtClean="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endParaRPr lang="ru-RU"/>
          </a:p>
        </p:txBody>
      </p:sp>
      <p:sp>
        <p:nvSpPr>
          <p:cNvPr id="13" name="Rectangle 15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</p:spPr>
        <p:txBody>
          <a:bodyPr anchor="b" anchorCtr="0"/>
          <a:lstStyle>
            <a:lvl1pPr algn="r">
              <a:defRPr lang="en-US" sz="1200" smtClean="0">
                <a:solidFill>
                  <a:schemeClr val="tx2"/>
                </a:solidFill>
                <a:latin typeface="+mn-lt"/>
                <a:ea typeface="+mn-lt"/>
                <a:cs typeface="+mn-lt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defPPr>
        <a:defRPr sz="4400">
          <a:solidFill>
            <a:schemeClr val="tx2">
              <a:shade val="85000"/>
              <a:satMod val="150000"/>
            </a:schemeClr>
          </a:solidFill>
          <a:latin typeface="+mj-lt"/>
          <a:ea typeface="+mj-ea"/>
          <a:cs typeface="+mj-cs"/>
        </a:defRPr>
      </a:defPPr>
      <a:lvl1pPr algn="ctr" eaLnBrk="1" hangingPunct="1">
        <a:buNone/>
        <a:defRPr lang="en-US" sz="4800" b="1" strike="noStrike" kern="1200" baseline="0" dirty="0" smtClean="0">
          <a:solidFill>
            <a:schemeClr val="tx2">
              <a:shade val="85000"/>
              <a:satMod val="150000"/>
            </a:schemeClr>
          </a:solidFill>
          <a:effectLst>
            <a:outerShdw blurRad="63500" dist="38100" dir="8220000" algn="tl" rotWithShape="0">
              <a:srgbClr val="000000">
                <a:alpha val="30000"/>
              </a:srgbClr>
            </a:outerShdw>
          </a:effectLst>
          <a:latin typeface="+mj-lt"/>
          <a:ea typeface="+mj-lt"/>
          <a:cs typeface="+mj-lt"/>
        </a:defRPr>
      </a:lvl1pPr>
    </p:titleStyle>
    <p:body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indent="-274320" algn="l" eaLnBrk="1" hangingPunct="1">
        <a:buClr>
          <a:schemeClr val="accent1"/>
        </a:buClr>
        <a:buSzPct val="80000"/>
        <a:buFont typeface="Wingdings 2" pitchFamily="18" charset="2"/>
        <a:buChar char=""/>
        <a:defRPr sz="2800">
          <a:solidFill>
            <a:schemeClr val="tx1"/>
          </a:solidFill>
          <a:latin typeface="+mn-lt"/>
          <a:ea typeface="+mn-lt"/>
          <a:cs typeface="+mn-lt"/>
        </a:defRPr>
      </a:lvl1pPr>
      <a:lvl2pPr marL="557784" indent="-228600" algn="l" eaLnBrk="1" hangingPunct="1">
        <a:buClr>
          <a:schemeClr val="tx2"/>
        </a:buClr>
        <a:buFont typeface="Wingdings 2" pitchFamily="18" charset="2"/>
        <a:buChar char=""/>
        <a:defRPr sz="2200">
          <a:solidFill>
            <a:schemeClr val="tx1"/>
          </a:solidFill>
          <a:latin typeface="+mn-lt"/>
          <a:ea typeface="+mn-lt"/>
          <a:cs typeface="+mn-lt"/>
        </a:defRPr>
      </a:lvl2pPr>
      <a:lvl3pPr marL="813816" indent="-228600" algn="l" eaLnBrk="1" hangingPunct="1">
        <a:buClr>
          <a:schemeClr val="accent1"/>
        </a:buClr>
        <a:buFont typeface="Wingdings 2" pitchFamily="18" charset="2"/>
        <a:buChar char=""/>
        <a:defRPr sz="2000">
          <a:solidFill>
            <a:schemeClr val="tx1"/>
          </a:solidFill>
          <a:latin typeface="+mn-lt"/>
          <a:ea typeface="+mn-lt"/>
          <a:cs typeface="+mn-lt"/>
        </a:defRPr>
      </a:lvl3pPr>
      <a:lvl4pPr marL="1069848" indent="-228600" algn="l" eaLnBrk="1" hangingPunct="1">
        <a:buClr>
          <a:schemeClr val="tx2"/>
        </a:buClr>
        <a:buFont typeface="Wingdings 2" pitchFamily="18" charset="2"/>
        <a:buChar char=""/>
        <a:defRPr sz="1800">
          <a:solidFill>
            <a:schemeClr val="tx1"/>
          </a:solidFill>
          <a:latin typeface="+mn-lt"/>
          <a:ea typeface="+mn-lt"/>
          <a:cs typeface="+mn-lt"/>
        </a:defRPr>
      </a:lvl4pPr>
      <a:lvl5pPr marL="1316736" indent="-228600" algn="l" eaLnBrk="1" hangingPunct="1">
        <a:buClr>
          <a:schemeClr val="accent1"/>
        </a:buClr>
        <a:buFont typeface="Wingdings 2" pitchFamily="18" charset="2"/>
        <a:buChar char=""/>
        <a:defRPr sz="1800">
          <a:solidFill>
            <a:schemeClr val="tx1"/>
          </a:solidFill>
          <a:latin typeface="+mn-lt"/>
          <a:ea typeface="+mn-lt"/>
          <a:cs typeface="+mn-lt"/>
        </a:defRPr>
      </a:lvl5pPr>
      <a:lvl6pPr marL="1572768" indent="-228600" algn="l" eaLnBrk="1" hangingPunct="1">
        <a:buClr>
          <a:schemeClr val="tx2"/>
        </a:buClr>
        <a:buFont typeface="Wingdings 2" pitchFamily="18" charset="2"/>
        <a:buChar char=""/>
        <a:defRPr lang="en-US" sz="1600" baseline="0" smtClean="0">
          <a:latin typeface="+mn-lt"/>
        </a:defRPr>
      </a:lvl6pPr>
      <a:lvl7pPr marL="1819656" indent="-228600" algn="l" eaLnBrk="1" hangingPunct="1">
        <a:buClr>
          <a:schemeClr val="accent1"/>
        </a:buClr>
        <a:buFont typeface="Wingdings 2" pitchFamily="18" charset="2"/>
        <a:buChar char=""/>
        <a:defRPr lang="en-US" sz="1600" baseline="0" smtClean="0">
          <a:latin typeface="+mn-lt"/>
        </a:defRPr>
      </a:lvl7pPr>
      <a:lvl8pPr marL="2066544" indent="-228600" algn="l" eaLnBrk="1" hangingPunct="1">
        <a:buClr>
          <a:schemeClr val="tx2"/>
        </a:buClr>
        <a:buFont typeface="Wingdings 2" pitchFamily="18" charset="2"/>
        <a:buChar char=""/>
        <a:defRPr sz="1600" baseline="0">
          <a:latin typeface="+mn-lt"/>
        </a:defRPr>
      </a:lvl8pPr>
      <a:lvl9pPr marL="2313432" indent="-228600" algn="l" eaLnBrk="1" hangingPunct="1">
        <a:buClr>
          <a:schemeClr val="accent1"/>
        </a:buClr>
        <a:buFont typeface="Wingdings 2" pitchFamily="18" charset="2"/>
        <a:buChar char=""/>
        <a:defRPr sz="1400" baseline="0">
          <a:latin typeface="+mn-lt"/>
        </a:defRPr>
      </a:lvl9pPr>
    </p:bodyStyle>
    <p:otherStyle>
      <a:defPPr>
        <a:defRPr>
          <a:solidFill>
            <a:schemeClr val="tx1"/>
          </a:solidFill>
          <a:latin typeface="+mn-lt"/>
          <a:ea typeface="+mn-ea"/>
          <a:cs typeface="+mn-cs"/>
        </a:defRPr>
      </a:defPPr>
      <a:lvl1pPr marL="0" eaLnBrk="1" hangingPunct="1"/>
      <a:lvl2pPr marL="457200" eaLnBrk="1" hangingPunct="1"/>
      <a:lvl3pPr marL="914400" eaLnBrk="1" hangingPunct="1"/>
      <a:lvl4pPr marL="1371600" eaLnBrk="1" hangingPunct="1"/>
      <a:lvl5pPr marL="1828800" eaLnBrk="1" hangingPunct="1"/>
      <a:lvl6pPr marL="2286000" eaLnBrk="1" hangingPunct="1"/>
      <a:lvl7pPr marL="2743200" eaLnBrk="1" hangingPunct="1"/>
      <a:lvl8pPr marL="3200400" eaLnBrk="1" hangingPunct="1"/>
      <a:lvl9pPr marL="3657600" eaLnBrk="1" hangingPunct="1"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620688"/>
            <a:ext cx="8136904" cy="3384376"/>
          </a:xfrm>
          <a:effectLst/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учётные  и отчётные  формы</a:t>
            </a:r>
            <a:b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действующие  </a:t>
            </a:r>
            <a: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медицинских организациях, оказывающих медицинскую помощь пациентам в амбулаторных условиях</a:t>
            </a:r>
            <a:endParaRPr lang="ru-RU" sz="32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612845"/>
            <a:ext cx="655272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Таблица 2400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графах 3-13 учитываются сведения о беременных женщинах и исходах беременности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графах 14-17 учитываются сведения о родившихся детях</a:t>
            </a:r>
          </a:p>
          <a:p>
            <a:pPr algn="just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графа 3 = ∑ граф 4 + 5 + 6 + 7 + 8 (по строкам 01,03)</a:t>
            </a:r>
          </a:p>
          <a:p>
            <a:pPr algn="just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графа 3 = ∑ граф 4 + 5 + 6 + 7 (по строке 02)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графе       8 сведений не должно быть</a:t>
            </a:r>
          </a:p>
          <a:p>
            <a:pPr algn="just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3 графе  ∑ строк 2 +3 = ∑строк 2+3  по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графам 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4+5+6+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7+8</a:t>
            </a:r>
          </a:p>
          <a:p>
            <a:pPr algn="just"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3 графе  ∑ строк 2 +3 = ∑строк 2+3  по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графам 9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en-US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12+13</a:t>
            </a:r>
          </a:p>
          <a:p>
            <a:pPr algn="just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графа 3 = ∑ граф 9 + 10 + 11 + 12 + 13 (по стр. 1, 4, 5)</a:t>
            </a:r>
          </a:p>
          <a:p>
            <a:pPr algn="just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строка 1 = ∑ строк 2 + 3 (по графам 4-13)</a:t>
            </a:r>
          </a:p>
          <a:p>
            <a:pPr algn="just">
              <a:buFont typeface="Wingdings" pitchFamily="2" charset="2"/>
              <a:buChar char="q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Число родов может быть несколько больше, чем родившихся детей за счет двойни, тройни и т.д.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Строка 3 графы 14 = ∑ (строк 01 + 04 + 05) – строка 01 графа 5 табл. 2401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53191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endParaRPr lang="ru-RU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23528" y="980728"/>
          <a:ext cx="7848871" cy="1944216"/>
        </p:xfrm>
        <a:graphic>
          <a:graphicData uri="http://schemas.openxmlformats.org/drawingml/2006/table">
            <a:tbl>
              <a:tblPr/>
              <a:tblGrid>
                <a:gridCol w="2584859"/>
                <a:gridCol w="689469"/>
                <a:gridCol w="1667875"/>
                <a:gridCol w="1453334"/>
                <a:gridCol w="1453334"/>
              </a:tblGrid>
              <a:tr h="382469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200" dirty="0">
                        <a:latin typeface="Courier New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строки</a:t>
                      </a:r>
                      <a:endParaRPr lang="ru-RU" sz="12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latin typeface="Times New Roman"/>
                          <a:ea typeface="Times New Roman"/>
                          <a:cs typeface="Times New Roman"/>
                        </a:rPr>
                        <a:t>Лечение получали:</a:t>
                      </a:r>
                      <a:endParaRPr lang="ru-RU" sz="10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ИТОГО</a:t>
                      </a:r>
                      <a:endParaRPr lang="ru-RU" sz="12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493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профилактическое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специфическое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246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2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2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2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2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434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Число  родившихся детей</a:t>
                      </a:r>
                      <a:endParaRPr lang="ru-RU" sz="1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01</a:t>
                      </a:r>
                      <a:endParaRPr lang="ru-RU" sz="12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2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95530" y="3284983"/>
          <a:ext cx="8424941" cy="2952329"/>
        </p:xfrm>
        <a:graphic>
          <a:graphicData uri="http://schemas.openxmlformats.org/drawingml/2006/table">
            <a:tbl>
              <a:tblPr/>
              <a:tblGrid>
                <a:gridCol w="1422377"/>
                <a:gridCol w="292268"/>
                <a:gridCol w="426498"/>
                <a:gridCol w="426498"/>
                <a:gridCol w="426498"/>
                <a:gridCol w="426498"/>
                <a:gridCol w="426498"/>
                <a:gridCol w="426498"/>
                <a:gridCol w="426498"/>
                <a:gridCol w="426498"/>
                <a:gridCol w="549358"/>
                <a:gridCol w="549899"/>
                <a:gridCol w="549899"/>
                <a:gridCol w="549358"/>
                <a:gridCol w="549899"/>
                <a:gridCol w="549899"/>
              </a:tblGrid>
              <a:tr h="175988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Наименование нозологии</a:t>
                      </a: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стр.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8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Серологические методы</a:t>
                      </a: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бактерио-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скопи-ческий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из них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ТПМ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бактерио-логи-ческий/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вирусоло-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гический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молеку-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лярно-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биологи-ческий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другие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методы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ВСЕГО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97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КСР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РМП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РПР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РПГА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ИФА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РИФ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РИБТ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имму-ноблот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3929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11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12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13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14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15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16</a:t>
                      </a: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5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Сифилис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01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1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Гонококковая инфекция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02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1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Хламидийные инфекции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03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1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Трихомоноз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04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78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Аногенитальная герпетическая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вирусная инфекция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05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858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Аногенитальные (вен.) бородавки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  <a:cs typeface="Times New Roman"/>
                        </a:rPr>
                        <a:t>06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1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Микроспория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07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1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Трихофития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08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1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Микозы кистей и стоп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09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317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Чесотка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900" dirty="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2295" marR="422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683568" y="548680"/>
            <a:ext cx="6222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2401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683568" y="2924944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2500</a:t>
            </a:r>
            <a:endParaRPr lang="ru-RU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971600" y="692696"/>
            <a:ext cx="698477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Таблица 2500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данной таблице, учитываются сведения о числе, проведенных лабораторных исследований, которые были проведены  при установления диагноза,  (если  для подтверждения диагноза  были использованы  2 и более серологичеких метода, то каждый учитывается в соответствующей графе данной таблице)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Грубой ошибкой считается, когда в данной таблице отражаются сведения о всей лабораторной работе , она учитывается в 30 форме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 В  графе 15 учитываются только те исследования, которые не вошли в графы 1-14, визуальные осмотры в данной таблице не учитываются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  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Контроль  (графа 16 = сумме граф 3 – 11, 13.14.15)</a:t>
            </a:r>
          </a:p>
          <a:p>
            <a:pPr algn="just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1000132"/>
          </a:xfrm>
        </p:spPr>
        <p:txBody>
          <a:bodyPr>
            <a:noAutofit/>
          </a:bodyPr>
          <a:lstStyle/>
          <a:p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Учетные и отчетные статистические формы медицинской документации, используемые в работе медицинских организаций дерматовенерологического профиля, оказывающих медицинскую помощь в амбулаторных условиях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Учетные формы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Форма № 025/у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(Медицинская карта пациента, получающего медицинскую помощь в амбулаторных условиях)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Форма № 025 -1 /у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(Талон пациента, получающего медицинскую помощь в амбулаторных условиях)</a:t>
            </a: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Форма № 030/ 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(Контрольная карта диспансерного наблюдения)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Приказ Министерства здравоохранения Российской Федерации </a:t>
            </a: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№ 834н от 15.12.2014 г.  </a:t>
            </a:r>
            <a:endParaRPr lang="ru-RU" sz="1600" dirty="0" smtClean="0"/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Форма № 089/</a:t>
            </a:r>
            <a:r>
              <a:rPr lang="ru-RU" sz="1800" b="1" dirty="0" err="1" smtClean="0">
                <a:latin typeface="Times New Roman" pitchFamily="18" charset="0"/>
                <a:cs typeface="Times New Roman" pitchFamily="18" charset="0"/>
              </a:rPr>
              <a:t>у-кв</a:t>
            </a:r>
            <a:r>
              <a:rPr lang="ru-RU" sz="1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(Извещение о больном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с вновь установленным диагнозом: сифилиса, гонококковой инфекции, хламидийных инфекций, трихомониаза, аногенитальной герпетической вирусной инфекции, аногенитальных (венерических) бородавок, микоза, чесотки)</a:t>
            </a: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Отчетные формы</a:t>
            </a: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Форма № 9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«Сведения о заболеваниях инфекциями, передаваемыми половым путем и заразными  кожными болезнями» 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Форма №34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«Сведения о больных заболеваниями, передаваемыми преимущественно половым путем, и заразными кожными заболеваниями»</a:t>
            </a:r>
            <a:endParaRPr lang="ru-RU" sz="1600" dirty="0" smtClean="0"/>
          </a:p>
          <a:p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Утверждены приказом Росстата от 29.12.2011 г. №520</a:t>
            </a: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Приказ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Минздрава России от 23.01.2015 N 10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400" dirty="0" smtClean="0"/>
              <a:t>"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Об отмене приказа Министерства здравоохранения Российской Федерации от 12 августа 2003 г. N 403 "Об утверждении и введении в действие учетной формы N 089/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у-кв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"Извещение о больном с вновь установленным диагнозом сифилиса, гонореи, трихомоноза, хламидиоза, герпеса урогенитального, аногенитальными бородавками, микроспории, фавуса, трихофитии, микоза стоп, чесотки"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63530" y="0"/>
            <a:ext cx="7496902" cy="6741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24088" y="38100"/>
            <a:ext cx="4695825" cy="678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476673"/>
            <a:ext cx="7920880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Форма №34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СВЕДЕНИЯ О БОЛЬНЫХ ЗАБОЛЕВАНИЯМИ, ПЕРЕДАВАЕМЫМИ ПРЕИМУЩЕСТВЕННО ПОЛОВЫМ ПУТЕМ И ЗАРАЗНЫМИ КОЖНЫМИ ЗАБОЛЕВАНИЯМИ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2019 год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1124744"/>
            <a:ext cx="828092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Форма №9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СВЕДЕНИЯ  О ЗАБОЛЕВАНИЯХ ИНФЕКЦИЯМИ, ПЕРЕДАВАЕМЫМИ ПОЛОВЫМ ПУТЕМ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ЗАРАЗНЫМИ КОЖНЫМИ БОЛЕЗНЯМИ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    2019      год.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611560" y="889844"/>
            <a:ext cx="806489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Таблица 2200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 данные таблицы отражают профилактическую работу медицинской организации по выявлению больных ИППП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Число зарегистрированных больных с вновь установленным диагнозом в табл. 2100 графы 6 должно строго соответствовать данным графы 15 табл. 2200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Больные, выявленные в медицинских организациях других форм собственности, указываются только по 14 графе и не разносятся в графах 3-13</a:t>
            </a:r>
          </a:p>
          <a:p>
            <a:pPr algn="ctr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графа 15 = ∑ графа 3 + графа 5 + графа 12 + графа 14 (по всем строкам)</a:t>
            </a:r>
          </a:p>
          <a:p>
            <a:pPr algn="ctr">
              <a:buFont typeface="Wingdings" pitchFamily="2" charset="2"/>
              <a:buChar char="ü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графа 5 = ∑ графа 6 + графа 8 + графа 10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строку 6 (сифилис ранний скрытый) включается и сифилис ранний неуточненный из строки 10 табл. 2100</a:t>
            </a:r>
          </a:p>
          <a:p>
            <a:pPr algn="just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графу 3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вносятся больные обратившиеся самостоятельно, из них выделяются больные обратившиеся тоже самостоятельно, но являются половыми контактами. 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графе 6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учитываются больные, выявленные активно это: контактные, показанные по гр.7 и + выявленные среди интеркурентных заболеваний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683568" y="548680"/>
            <a:ext cx="770485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Таблица  2100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данной таблице показываются все зарегистрированные случаи ИППП 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Напоминаю, что в ней необходимо строго соблюдать межгодовой контроль и баланс по строкам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01, 2 - 17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(по сифилису),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27, 28, 34,35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836712"/>
            <a:ext cx="74888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Продолжение  Таблицы 2200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 графах 4 и 7 показываются контактные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больные из таблицы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2300 графы 5 ;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часть из которых обратились самостоятельно, а часть была выявлена активно. 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Необходимо учитывать, что в таблице 2200 эти больные показываются по своему диагнозу, а в таблице 2300 как физическое лицо, то есть по диагнозу больного который явился как бы источником для данного  контактного лица. </a:t>
            </a:r>
          </a:p>
          <a:p>
            <a:pPr algn="just"/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Если все больные проживают и находятся под наблюдением на одной территории, то данные таблицы 2300 гр. 5 будут соответствовать сумме граф 4 и 7 таблицы 2200,  в том случае если контактные больные проживают  на другой территории, то могут быть незначительные расхождения за счет этих больных.  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603920"/>
          </a:xfrm>
        </p:spPr>
        <p:txBody>
          <a:bodyPr>
            <a:normAutofit fontScale="90000"/>
          </a:bodyPr>
          <a:lstStyle/>
          <a:p>
            <a:pPr lvl="0" algn="l" rt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4. Сведения о беременных, исходах беременности и детях, родившихся от женщин, состоящих на учете с диагнозом “сифилис”</a:t>
            </a:r>
            <a:r>
              <a:rPr lang="ru-RU" sz="1200" b="0" dirty="0" smtClean="0"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lang="ru-RU" sz="1200" b="0" dirty="0" smtClean="0">
                <a:solidFill>
                  <a:schemeClr val="tx1"/>
                </a:solidFill>
                <a:effectLst/>
                <a:latin typeface="Arial" pitchFamily="34" charset="0"/>
              </a:rPr>
            </a:br>
            <a:r>
              <a:rPr lang="ru-RU" sz="1300" dirty="0" smtClean="0"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(2400) </a:t>
            </a: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23528" y="764704"/>
          <a:ext cx="8568952" cy="6012029"/>
        </p:xfrm>
        <a:graphic>
          <a:graphicData uri="http://schemas.openxmlformats.org/drawingml/2006/table">
            <a:tbl>
              <a:tblPr/>
              <a:tblGrid>
                <a:gridCol w="1419785"/>
                <a:gridCol w="259862"/>
                <a:gridCol w="444628"/>
                <a:gridCol w="490550"/>
                <a:gridCol w="445709"/>
                <a:gridCol w="445709"/>
                <a:gridCol w="445709"/>
                <a:gridCol w="445168"/>
                <a:gridCol w="445709"/>
                <a:gridCol w="445709"/>
                <a:gridCol w="480285"/>
                <a:gridCol w="480285"/>
                <a:gridCol w="486227"/>
                <a:gridCol w="486227"/>
                <a:gridCol w="388982"/>
                <a:gridCol w="388982"/>
                <a:gridCol w="569426"/>
              </a:tblGrid>
              <a:tr h="166086"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№</a:t>
                      </a:r>
                      <a:endParaRPr lang="ru-RU" sz="14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стр</a:t>
                      </a:r>
                      <a:endParaRPr lang="ru-RU" sz="14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ВСЕГО</a:t>
                      </a:r>
                      <a:endParaRPr lang="ru-RU" sz="14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Диагноз «сифилис» установлен: 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Исход беременности:</a:t>
                      </a:r>
                      <a:endParaRPr lang="ru-RU" sz="10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Число родившихся детей:</a:t>
                      </a:r>
                      <a:endParaRPr lang="ru-RU" sz="10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 Narrow" pitchFamily="34" charset="0"/>
                          <a:ea typeface="Times New Roman"/>
                          <a:cs typeface="Times New Roman"/>
                        </a:rPr>
                        <a:t>Мерт-ворож-денные с морфоло-гически подтверж-денным диагно-зом  </a:t>
                      </a:r>
                      <a:endParaRPr lang="ru-RU" sz="14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 Narrow" pitchFamily="34" charset="0"/>
                          <a:ea typeface="Times New Roman"/>
                          <a:cs typeface="Times New Roman"/>
                        </a:rPr>
                        <a:t>сифилис</a:t>
                      </a:r>
                      <a:endParaRPr lang="ru-RU" sz="14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608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до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беремен-ности</a:t>
                      </a:r>
                      <a:endParaRPr lang="ru-RU" sz="14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Times New Roman"/>
                          <a:cs typeface="Times New Roman"/>
                        </a:rPr>
                        <a:t>во время беременности</a:t>
                      </a:r>
                      <a:endParaRPr lang="ru-RU" sz="8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 Narrow" pitchFamily="34" charset="0"/>
                          <a:ea typeface="Times New Roman"/>
                          <a:cs typeface="Times New Roman"/>
                        </a:rPr>
                        <a:t>во время родов, до и после- родо-вый период</a:t>
                      </a:r>
                      <a:endParaRPr lang="ru-RU" sz="16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само-произ-воль-ный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аборт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искус-ствен-ный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аборт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роды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продол-жают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вына-шивать</a:t>
                      </a:r>
                      <a:r>
                        <a:rPr lang="ru-RU" sz="12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 беременность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нет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сведе-ний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ВСЕГО</a:t>
                      </a:r>
                      <a:endParaRPr lang="ru-RU" sz="14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700">
                          <a:latin typeface="Times New Roman"/>
                          <a:ea typeface="Times New Roman"/>
                          <a:cs typeface="Times New Roman"/>
                        </a:rPr>
                        <a:t>в том числе</a:t>
                      </a:r>
                      <a:endParaRPr lang="ru-RU" sz="800">
                        <a:latin typeface="Courier New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608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>
                          <a:latin typeface="Arial Narrow" pitchFamily="34" charset="0"/>
                          <a:ea typeface="Times New Roman"/>
                          <a:cs typeface="Times New Roman"/>
                        </a:rPr>
                        <a:t>триместр</a:t>
                      </a:r>
                      <a:endParaRPr lang="ru-RU" sz="14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с </a:t>
                      </a:r>
                      <a:r>
                        <a:rPr lang="ru-RU" sz="12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врож-ден-ным</a:t>
                      </a:r>
                      <a:r>
                        <a:rPr lang="ru-RU" sz="12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сифи-лисом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vert="vert27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из них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умер-ло</a:t>
                      </a:r>
                      <a:r>
                        <a:rPr lang="ru-RU" sz="12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 от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дан-ного</a:t>
                      </a:r>
                      <a:r>
                        <a:rPr lang="ru-RU" sz="12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2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заболе-вания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6260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b="1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I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II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US" sz="12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III</a:t>
                      </a:r>
                      <a:endParaRPr lang="ru-RU" sz="16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608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6</a:t>
                      </a:r>
                      <a:endParaRPr lang="ru-RU" sz="12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7</a:t>
                      </a:r>
                      <a:endParaRPr lang="ru-RU" sz="12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8</a:t>
                      </a:r>
                      <a:endParaRPr lang="ru-RU" sz="12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9</a:t>
                      </a:r>
                      <a:endParaRPr lang="ru-RU" sz="12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2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11</a:t>
                      </a:r>
                      <a:endParaRPr lang="ru-RU" sz="12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12</a:t>
                      </a: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13</a:t>
                      </a:r>
                      <a:endParaRPr lang="ru-RU" sz="12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14</a:t>
                      </a:r>
                      <a:endParaRPr lang="ru-RU" sz="12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15</a:t>
                      </a: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16</a:t>
                      </a: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17</a:t>
                      </a: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6434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число беременных женщин с вновь установленным </a:t>
                      </a:r>
                      <a:r>
                        <a:rPr lang="ru-RU" sz="9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диагно</a:t>
                      </a:r>
                      <a:r>
                        <a:rPr lang="ru-RU" sz="9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- </a:t>
                      </a:r>
                      <a:r>
                        <a:rPr lang="ru-RU" sz="900" dirty="0" err="1">
                          <a:latin typeface="Arial Narrow" pitchFamily="34" charset="0"/>
                          <a:ea typeface="Times New Roman"/>
                          <a:cs typeface="Times New Roman"/>
                        </a:rPr>
                        <a:t>зом</a:t>
                      </a:r>
                      <a:r>
                        <a:rPr lang="ru-RU" sz="9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 сифилис </a:t>
                      </a:r>
                      <a:endParaRPr lang="ru-RU" sz="105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(в отчетном году) </a:t>
                      </a:r>
                      <a:endParaRPr lang="ru-RU" sz="105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01</a:t>
                      </a: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dirty="0" smtClean="0">
                          <a:solidFill>
                            <a:srgbClr val="C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?</a:t>
                      </a:r>
                      <a:endParaRPr lang="ru-RU" sz="1800" dirty="0">
                        <a:solidFill>
                          <a:srgbClr val="C00000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9790">
                <a:tc>
                  <a:txBody>
                    <a:bodyPr/>
                    <a:lstStyle/>
                    <a:p>
                      <a:pPr marL="252730">
                        <a:spcAft>
                          <a:spcPts val="0"/>
                        </a:spcAft>
                      </a:pPr>
                      <a:r>
                        <a:rPr lang="ru-RU" sz="900">
                          <a:latin typeface="Arial Narrow" pitchFamily="34" charset="0"/>
                          <a:ea typeface="Times New Roman"/>
                          <a:cs typeface="Times New Roman"/>
                        </a:rPr>
                        <a:t>из них: </a:t>
                      </a:r>
                      <a:endParaRPr lang="ru-RU" sz="105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marL="252730">
                        <a:spcAft>
                          <a:spcPts val="0"/>
                        </a:spcAft>
                      </a:pPr>
                      <a:r>
                        <a:rPr lang="ru-RU" sz="900">
                          <a:latin typeface="Arial Narrow" pitchFamily="34" charset="0"/>
                          <a:ea typeface="Times New Roman"/>
                          <a:cs typeface="Times New Roman"/>
                        </a:rPr>
                        <a:t>получили специфическое</a:t>
                      </a:r>
                      <a:endParaRPr lang="ru-RU" sz="105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 marL="252730">
                        <a:spcAft>
                          <a:spcPts val="0"/>
                        </a:spcAft>
                      </a:pPr>
                      <a:r>
                        <a:rPr lang="ru-RU" sz="900">
                          <a:latin typeface="Arial Narrow" pitchFamily="34" charset="0"/>
                          <a:ea typeface="Times New Roman"/>
                          <a:cs typeface="Times New Roman"/>
                        </a:rPr>
                        <a:t>лечение</a:t>
                      </a:r>
                      <a:endParaRPr lang="ru-RU" sz="105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02</a:t>
                      </a: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400" dirty="0" smtClean="0">
                          <a:solidFill>
                            <a:srgbClr val="C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*</a:t>
                      </a:r>
                      <a:endParaRPr lang="ru-RU" sz="2400" dirty="0">
                        <a:solidFill>
                          <a:srgbClr val="C00000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800" dirty="0" smtClean="0">
                          <a:solidFill>
                            <a:srgbClr val="C00000"/>
                          </a:solidFill>
                          <a:latin typeface="Arial Narrow" pitchFamily="34" charset="0"/>
                          <a:ea typeface="Times New Roman"/>
                          <a:cs typeface="Times New Roman"/>
                        </a:rPr>
                        <a:t>*</a:t>
                      </a: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800" dirty="0">
                        <a:solidFill>
                          <a:srgbClr val="C00000"/>
                        </a:solidFill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4539">
                <a:tc>
                  <a:txBody>
                    <a:bodyPr/>
                    <a:lstStyle/>
                    <a:p>
                      <a:pPr marL="252730">
                        <a:spcAft>
                          <a:spcPts val="0"/>
                        </a:spcAft>
                      </a:pPr>
                      <a:r>
                        <a:rPr lang="ru-RU" sz="900">
                          <a:latin typeface="Arial Narrow" pitchFamily="34" charset="0"/>
                          <a:ea typeface="Times New Roman"/>
                          <a:cs typeface="Times New Roman"/>
                        </a:rPr>
                        <a:t>не получили лечение</a:t>
                      </a:r>
                      <a:endParaRPr lang="ru-RU" sz="105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03</a:t>
                      </a: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3043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число беременных женщин, состоящих на клинико-серологическом контроле </a:t>
                      </a:r>
                      <a:endParaRPr lang="ru-RU" sz="105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(диагноз сифилис установлен в предыдущие годы)</a:t>
                      </a:r>
                      <a:endParaRPr lang="ru-RU" sz="105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04</a:t>
                      </a: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96516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Arial Narrow" pitchFamily="34" charset="0"/>
                          <a:ea typeface="Times New Roman"/>
                          <a:cs typeface="Times New Roman"/>
                        </a:rPr>
                        <a:t>число женщин, которые продолжают  вынашивать беременность с предыдущего года (диагноз сифилис установлен в предыдущие годы)</a:t>
                      </a:r>
                      <a:endParaRPr lang="ru-RU" sz="105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50">
                          <a:latin typeface="Arial Narrow" pitchFamily="34" charset="0"/>
                          <a:ea typeface="Times New Roman"/>
                          <a:cs typeface="Times New Roman"/>
                        </a:rPr>
                        <a:t>05</a:t>
                      </a: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ru-RU" sz="1100" dirty="0">
                        <a:latin typeface="Arial Narrow" pitchFamily="34" charset="0"/>
                        <a:ea typeface="Times New Roman"/>
                        <a:cs typeface="Times New Roman"/>
                      </a:endParaRPr>
                    </a:p>
                  </a:txBody>
                  <a:tcPr marL="41509" marR="41509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-25317"/>
            <a:ext cx="1709122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Код по ОКЕИ: человек – 792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Human">
  <a:themeElements>
    <a:clrScheme name="Human">
      <a:dk1>
        <a:sysClr val="windowText" lastClr="000000"/>
      </a:dk1>
      <a:lt1>
        <a:sysClr val="window" lastClr="FFFFFF"/>
      </a:lt1>
      <a:dk2>
        <a:srgbClr val="795339"/>
      </a:dk2>
      <a:lt2>
        <a:srgbClr val="F7EEDD"/>
      </a:lt2>
      <a:accent1>
        <a:srgbClr val="AD2E27"/>
      </a:accent1>
      <a:accent2>
        <a:srgbClr val="3F3D66"/>
      </a:accent2>
      <a:accent3>
        <a:srgbClr val="17517A"/>
      </a:accent3>
      <a:accent4>
        <a:srgbClr val="877E48"/>
      </a:accent4>
      <a:accent5>
        <a:srgbClr val="AF8B1E"/>
      </a:accent5>
      <a:accent6>
        <a:srgbClr val="A35E21"/>
      </a:accent6>
      <a:hlink>
        <a:srgbClr val="9B7300"/>
      </a:hlink>
      <a:folHlink>
        <a:srgbClr val="D6A73B"/>
      </a:folHlink>
    </a:clrScheme>
    <a:fontScheme name="Human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Human">
      <a:fillStyleLst>
        <a:solidFill>
          <a:schemeClr val="phClr">
            <a:tint val="100000"/>
          </a:schemeClr>
        </a:solidFill>
        <a:gradFill>
          <a:gsLst>
            <a:gs pos="0">
              <a:schemeClr val="phClr">
                <a:tint val="30000"/>
                <a:satMod val="175000"/>
              </a:schemeClr>
            </a:gs>
            <a:gs pos="50000">
              <a:schemeClr val="phClr">
                <a:tint val="55000"/>
                <a:satMod val="200000"/>
              </a:schemeClr>
            </a:gs>
            <a:gs pos="70000">
              <a:schemeClr val="phClr">
                <a:tint val="70000"/>
                <a:satMod val="175000"/>
              </a:schemeClr>
            </a:gs>
            <a:gs pos="100000">
              <a:schemeClr val="phClr">
                <a:tint val="85000"/>
                <a:satMod val="175000"/>
              </a:schemeClr>
            </a:gs>
          </a:gsLst>
          <a:lin ang="8000000" scaled="1"/>
        </a:gradFill>
        <a:gradFill>
          <a:gsLst>
            <a:gs pos="0">
              <a:schemeClr val="phClr">
                <a:shade val="100000"/>
                <a:satMod val="140000"/>
              </a:schemeClr>
            </a:gs>
            <a:gs pos="40000">
              <a:schemeClr val="phClr">
                <a:shade val="65000"/>
                <a:satMod val="140000"/>
              </a:schemeClr>
            </a:gs>
            <a:gs pos="70000">
              <a:schemeClr val="phClr">
                <a:shade val="40000"/>
                <a:satMod val="115000"/>
              </a:schemeClr>
            </a:gs>
            <a:gs pos="100000">
              <a:schemeClr val="phClr">
                <a:shade val="20000"/>
                <a:satMod val="115000"/>
              </a:schemeClr>
            </a:gs>
          </a:gsLst>
          <a:lin ang="8000000" scaled="1"/>
        </a:gradFill>
      </a:fillStyleLst>
      <a:lnStyleLst>
        <a:ln w="5000">
          <a:solidFill>
            <a:schemeClr val="phClr"/>
          </a:solidFill>
          <a:prstDash val="solid"/>
        </a:ln>
        <a:ln w="12700">
          <a:solidFill>
            <a:schemeClr val="phClr"/>
          </a:solidFill>
          <a:prstDash val="solid"/>
        </a:ln>
        <a:ln w="28100">
          <a:solidFill>
            <a:schemeClr val="phClr"/>
          </a:solidFill>
          <a:prstDash val="solid"/>
        </a:ln>
      </a:lnStyleLst>
      <a:effectStyleLst>
        <a:effectStyle>
          <a:effectLst>
            <a:outerShdw blurRad="39000" dist="25400" dir="9000000">
              <a:srgbClr val="1A0000">
                <a:alpha val="35000"/>
              </a:srgbClr>
            </a:outerShdw>
          </a:effectLst>
        </a:effectStyle>
        <a:effectStyle>
          <a:effectLst>
            <a:outerShdw blurRad="39000" dist="25400" dir="9000000">
              <a:srgbClr val="1A0000">
                <a:alpha val="40000"/>
              </a:srgbClr>
            </a:outerShdw>
          </a:effectLst>
        </a:effectStyle>
        <a:effectStyle>
          <a:effectLst>
            <a:outerShdw blurRad="39000" dist="25400" dir="9000000">
              <a:srgbClr val="000000">
                <a:alpha val="40000"/>
              </a:srgbClr>
            </a:outerShdw>
          </a:effectLst>
          <a:scene3d>
            <a:camera prst="perspectiveFront">
              <a:rot lat="0" lon="0" rev="0"/>
            </a:camera>
            <a:lightRig rig="brightRoom" dir="tr">
              <a:rot lat="0" lon="0" rev="3540000"/>
            </a:lightRig>
          </a:scene3d>
          <a:sp3d prstMaterial="matte">
            <a:bevelT w="190500" h="44450" prst="cross"/>
          </a:sp3d>
        </a:effectStyle>
      </a:effectStyleLst>
      <a:bgFillStyleLst>
        <a:solidFill>
          <a:schemeClr val="phClr">
            <a:tint val="100000"/>
          </a:schemeClr>
        </a:solidFill>
        <a:gradFill flip="none" rotWithShape="1">
          <a:gsLst>
            <a:gs pos="0">
              <a:schemeClr val="phClr">
                <a:tint val="85000"/>
                <a:satMod val="275000"/>
              </a:schemeClr>
            </a:gs>
            <a:gs pos="3000">
              <a:schemeClr val="phClr">
                <a:tint val="87000"/>
                <a:satMod val="275000"/>
              </a:schemeClr>
            </a:gs>
            <a:gs pos="10000">
              <a:schemeClr val="phClr">
                <a:tint val="90000"/>
                <a:satMod val="275000"/>
              </a:schemeClr>
            </a:gs>
            <a:gs pos="70000">
              <a:schemeClr val="phClr">
                <a:shade val="38000"/>
                <a:satMod val="275000"/>
              </a:schemeClr>
            </a:gs>
            <a:gs pos="90000">
              <a:schemeClr val="phClr">
                <a:shade val="25000"/>
                <a:satMod val="300000"/>
              </a:schemeClr>
            </a:gs>
            <a:gs pos="100000">
              <a:schemeClr val="phClr">
                <a:shade val="22000"/>
                <a:satMod val="300000"/>
              </a:schemeClr>
            </a:gs>
          </a:gsLst>
          <a:path path="circle">
            <a:fillToRect l="60000" t="-3300" b="200000"/>
          </a:path>
          <a:tileRect/>
        </a:gradFill>
        <a:gradFill rotWithShape="1">
          <a:gsLst>
            <a:gs pos="0">
              <a:schemeClr val="phClr">
                <a:tint val="57000"/>
                <a:satMod val="400000"/>
              </a:schemeClr>
            </a:gs>
            <a:gs pos="100000">
              <a:schemeClr val="phClr">
                <a:tint val="87000"/>
                <a:shade val="40000"/>
                <a:satMod val="5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Human</Template>
  <TotalTime>1808</TotalTime>
  <Words>1136</Words>
  <Application>Microsoft Office PowerPoint</Application>
  <PresentationFormat>Экран (4:3)</PresentationFormat>
  <Paragraphs>227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Human</vt:lpstr>
      <vt:lpstr>учётные  и отчётные  формы действующие   в медицинских организациях, оказывающих медицинскую помощь пациентам в амбулаторных условиях</vt:lpstr>
      <vt:lpstr>Учетные и отчетные статистические формы медицинской документации, используемые в работе медицинских организаций дерматовенерологического профиля, оказывающих медицинскую помощь в амбулаторных условиях</vt:lpstr>
      <vt:lpstr>Приказ Минздрава России от 23.01.2015 N 10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4. Сведения о беременных, исходах беременности и детях, родившихся от женщин, состоящих на учете с диагнозом “сифилис”  (2400) </vt:lpstr>
      <vt:lpstr>Презентация PowerPoint</vt:lpstr>
      <vt:lpstr>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Елена Александровна Бронникова</cp:lastModifiedBy>
  <cp:revision>206</cp:revision>
  <dcterms:modified xsi:type="dcterms:W3CDTF">2020-12-09T01:25:25Z</dcterms:modified>
</cp:coreProperties>
</file>