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theme/theme6.xml" ContentType="application/vnd.openxmlformats-officedocument.theme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7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8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theme/theme9.xml" ContentType="application/vnd.openxmlformats-officedocument.theme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theme/theme10.xml" ContentType="application/vnd.openxmlformats-officedocument.theme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theme/theme11.xml" ContentType="application/vnd.openxmlformats-officedocument.theme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4">
  <p:sldMasterIdLst>
    <p:sldMasterId id="2147483674" r:id="rId1"/>
    <p:sldMasterId id="2147483687" r:id="rId2"/>
    <p:sldMasterId id="2147483711" r:id="rId3"/>
    <p:sldMasterId id="2147483723" r:id="rId4"/>
    <p:sldMasterId id="2147483735" r:id="rId5"/>
    <p:sldMasterId id="2147483747" r:id="rId6"/>
    <p:sldMasterId id="2147483759" r:id="rId7"/>
    <p:sldMasterId id="2147483771" r:id="rId8"/>
    <p:sldMasterId id="2147483783" r:id="rId9"/>
    <p:sldMasterId id="2147483843" r:id="rId10"/>
    <p:sldMasterId id="2147483855" r:id="rId11"/>
    <p:sldMasterId id="2147483867" r:id="rId12"/>
  </p:sldMasterIdLst>
  <p:notesMasterIdLst>
    <p:notesMasterId r:id="rId39"/>
  </p:notesMasterIdLst>
  <p:handoutMasterIdLst>
    <p:handoutMasterId r:id="rId40"/>
  </p:handoutMasterIdLst>
  <p:sldIdLst>
    <p:sldId id="343" r:id="rId13"/>
    <p:sldId id="346" r:id="rId14"/>
    <p:sldId id="348" r:id="rId15"/>
    <p:sldId id="349" r:id="rId16"/>
    <p:sldId id="351" r:id="rId17"/>
    <p:sldId id="350" r:id="rId18"/>
    <p:sldId id="369" r:id="rId19"/>
    <p:sldId id="301" r:id="rId20"/>
    <p:sldId id="332" r:id="rId21"/>
    <p:sldId id="370" r:id="rId22"/>
    <p:sldId id="303" r:id="rId23"/>
    <p:sldId id="328" r:id="rId24"/>
    <p:sldId id="329" r:id="rId25"/>
    <p:sldId id="304" r:id="rId26"/>
    <p:sldId id="310" r:id="rId27"/>
    <p:sldId id="324" r:id="rId28"/>
    <p:sldId id="325" r:id="rId29"/>
    <p:sldId id="316" r:id="rId30"/>
    <p:sldId id="326" r:id="rId31"/>
    <p:sldId id="352" r:id="rId32"/>
    <p:sldId id="357" r:id="rId33"/>
    <p:sldId id="353" r:id="rId34"/>
    <p:sldId id="355" r:id="rId35"/>
    <p:sldId id="364" r:id="rId36"/>
    <p:sldId id="365" r:id="rId37"/>
    <p:sldId id="366" r:id="rId38"/>
  </p:sldIdLst>
  <p:sldSz cx="9144000" cy="6858000" type="screen4x3"/>
  <p:notesSz cx="9144000" cy="6858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liana R" initials="UR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883" autoAdjust="0"/>
    <p:restoredTop sz="94364" autoAdjust="0"/>
  </p:normalViewPr>
  <p:slideViewPr>
    <p:cSldViewPr>
      <p:cViewPr varScale="1">
        <p:scale>
          <a:sx n="113" d="100"/>
          <a:sy n="113" d="100"/>
        </p:scale>
        <p:origin x="-9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1.xml"/><Relationship Id="rId18" Type="http://schemas.openxmlformats.org/officeDocument/2006/relationships/slide" Target="slides/slide6.xml"/><Relationship Id="rId26" Type="http://schemas.openxmlformats.org/officeDocument/2006/relationships/slide" Target="slides/slide14.xml"/><Relationship Id="rId39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9.xml"/><Relationship Id="rId34" Type="http://schemas.openxmlformats.org/officeDocument/2006/relationships/slide" Target="slides/slide22.xml"/><Relationship Id="rId42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" Target="slides/slide5.xml"/><Relationship Id="rId25" Type="http://schemas.openxmlformats.org/officeDocument/2006/relationships/slide" Target="slides/slide13.xml"/><Relationship Id="rId33" Type="http://schemas.openxmlformats.org/officeDocument/2006/relationships/slide" Target="slides/slide21.xml"/><Relationship Id="rId38" Type="http://schemas.openxmlformats.org/officeDocument/2006/relationships/slide" Target="slides/slide26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4.xml"/><Relationship Id="rId20" Type="http://schemas.openxmlformats.org/officeDocument/2006/relationships/slide" Target="slides/slide8.xml"/><Relationship Id="rId29" Type="http://schemas.openxmlformats.org/officeDocument/2006/relationships/slide" Target="slides/slide17.xml"/><Relationship Id="rId41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12.xml"/><Relationship Id="rId32" Type="http://schemas.openxmlformats.org/officeDocument/2006/relationships/slide" Target="slides/slide20.xml"/><Relationship Id="rId37" Type="http://schemas.openxmlformats.org/officeDocument/2006/relationships/slide" Target="slides/slide25.xml"/><Relationship Id="rId40" Type="http://schemas.openxmlformats.org/officeDocument/2006/relationships/handoutMaster" Target="handoutMasters/handoutMaster1.xml"/><Relationship Id="rId45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3.xml"/><Relationship Id="rId23" Type="http://schemas.openxmlformats.org/officeDocument/2006/relationships/slide" Target="slides/slide11.xml"/><Relationship Id="rId28" Type="http://schemas.openxmlformats.org/officeDocument/2006/relationships/slide" Target="slides/slide16.xml"/><Relationship Id="rId36" Type="http://schemas.openxmlformats.org/officeDocument/2006/relationships/slide" Target="slides/slide24.xml"/><Relationship Id="rId10" Type="http://schemas.openxmlformats.org/officeDocument/2006/relationships/slideMaster" Target="slideMasters/slideMaster10.xml"/><Relationship Id="rId19" Type="http://schemas.openxmlformats.org/officeDocument/2006/relationships/slide" Target="slides/slide7.xml"/><Relationship Id="rId31" Type="http://schemas.openxmlformats.org/officeDocument/2006/relationships/slide" Target="slides/slide19.xml"/><Relationship Id="rId44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2.xml"/><Relationship Id="rId22" Type="http://schemas.openxmlformats.org/officeDocument/2006/relationships/slide" Target="slides/slide10.xml"/><Relationship Id="rId27" Type="http://schemas.openxmlformats.org/officeDocument/2006/relationships/slide" Target="slides/slide15.xml"/><Relationship Id="rId30" Type="http://schemas.openxmlformats.org/officeDocument/2006/relationships/slide" Target="slides/slide18.xml"/><Relationship Id="rId35" Type="http://schemas.openxmlformats.org/officeDocument/2006/relationships/slide" Target="slides/slide23.xml"/><Relationship Id="rId43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9-12-10T00:23:56.257" idx="1">
    <p:pos x="10" y="10"/>
    <p:text/>
    <p:extLst>
      <p:ext uri="{C676402C-5697-4E1C-873F-D02D1690AC5C}">
        <p15:threadingInfo xmlns:p15="http://schemas.microsoft.com/office/powerpoint/2012/main" timeZoneBias="-180"/>
      </p:ext>
    </p:extLst>
  </p:cm>
</p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179484" y="0"/>
            <a:ext cx="3962400" cy="34409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7EACFF-97B2-4867-9681-B40FE3CF59C6}" type="datetimeFigureOut">
              <a:rPr lang="ru-RU" smtClean="0"/>
              <a:t>09.12.2020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179484" y="6513910"/>
            <a:ext cx="3962400" cy="34409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280E7B-471D-4422-ADAD-350AF788A20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49202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79484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821308C-60ED-44D4-9AA7-E55F77AE0495}" type="datetimeFigureOut">
              <a:rPr lang="ru-RU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79484" y="651391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F69CB73-940E-446F-88BF-28D3B523F547}" type="slidenum">
              <a:rPr lang="ru-RU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124648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2857500" y="514350"/>
            <a:ext cx="3429000" cy="2571750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66A674E-44A5-4B7E-B51D-F736BCCC8F60}" type="slidenum">
              <a:rPr lang="ru-RU" smtClean="0">
                <a:solidFill>
                  <a:prstClr val="black"/>
                </a:solidFill>
              </a:rPr>
              <a:pPr>
                <a:defRPr/>
              </a:pPr>
              <a:t>1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4274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06130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3728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F69CB73-940E-446F-88BF-28D3B523F547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70442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AB67B95-04B4-4B88-90D5-A9201E55D310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2DA2E3-0522-43B9-B2F8-E76A4ECA7EC3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59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172D59-FF9D-4740-A6A0-9DEBD1FC01E3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B398C9-1160-4542-8529-31C5869EDC10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09171356"/>
      </p:ext>
    </p:extLst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62962"/>
      </p:ext>
    </p:extLst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3320391"/>
      </p:ext>
    </p:extLst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8357293"/>
      </p:ext>
    </p:extLst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037108"/>
      </p:ext>
    </p:extLst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1473222"/>
      </p:ext>
    </p:extLst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5675668"/>
      </p:ext>
    </p:extLst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7001944"/>
      </p:ext>
    </p:extLst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1893838"/>
      </p:ext>
    </p:extLst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999250"/>
      </p:ext>
    </p:extLst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82683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4B09100-697E-462B-A116-6271E78FF2AD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0156398-10F7-46B5-A0C5-DEF426AE0785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6467959"/>
      </p:ext>
    </p:extLst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1297392"/>
      </p:ext>
    </p:extLst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830055"/>
      </p:ext>
    </p:extLst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20753"/>
      </p:ext>
    </p:extLst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4935249"/>
      </p:ext>
    </p:extLst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921163"/>
      </p:ext>
    </p:extLst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635608"/>
      </p:ext>
    </p:extLst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363994"/>
      </p:ext>
    </p:extLst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2753591"/>
      </p:ext>
    </p:extLst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00076"/>
      </p:ext>
    </p:extLst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16516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AD99A7-441E-417C-BFAD-951F206B7E3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3607328"/>
      </p:ext>
    </p:extLst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5994550"/>
      </p:ext>
    </p:extLst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4518964"/>
      </p:ext>
    </p:extLst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7240523"/>
      </p:ext>
    </p:extLst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8549377"/>
      </p:ext>
    </p:extLst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139653"/>
      </p:ext>
    </p:extLst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613561"/>
      </p:ext>
    </p:extLst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568533"/>
      </p:ext>
    </p:extLst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0112300"/>
      </p:ext>
    </p:extLst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591249"/>
      </p:ext>
    </p:extLst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8278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50DEEE-A4C8-4F19-8D3C-195B9B951F42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708526"/>
      </p:ext>
    </p:extLst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044942"/>
      </p:ext>
    </p:extLst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80087"/>
      </p:ext>
    </p:extLst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9029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7654A-3DBB-4DA6-8C90-BB89758B41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877182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AFBD9-75F0-492F-9DDB-519801245F2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972840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7" y="1535113"/>
            <a:ext cx="4041775" cy="639763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7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215DA-F457-4F0F-8703-446C2C09C2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797071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FB8824-2DAF-4477-BA00-38D6F65452F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607478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2D0671-03BB-46A0-B4DE-7C72FBEDAD7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416538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2" y="273049"/>
            <a:ext cx="3008313" cy="11620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2" y="1435102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77DF96-2B3A-4B2F-887A-13483B09B92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905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4E17B80-F7F3-4889-9472-B1F35B8EECC6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6E1786-B8D3-497E-813E-0222EE3194F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035588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68AD91-8F93-4C0B-835C-EA1322D36E0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47580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47C51-523B-4A7E-AE92-730B52776FA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27332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07C0FD-7A0A-492F-A163-F62F88E0E84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06879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D8AF28-D5BA-4103-8FA5-D7DCB6FCA4E0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331E09-E514-4C73-9208-F3F5C9CFAAA6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428212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601247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583458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777306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16545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8517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3741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C1FBBA6-101E-4B4B-AFD8-DE14840BB22C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DB0DE70-716E-4FA8-A955-97E0B936D258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88092750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6271589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2064653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5043771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043745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780071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48585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578230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476833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020288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3587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951C624-B057-4284-BED2-B48108B88DC0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3F4FCB7-B9D7-45D2-B795-890B89015AB9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43384080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6251254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533700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5071070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95041814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6315610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5726023"/>
      </p:ext>
    </p:extLst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9712"/>
      </p:ext>
    </p:extLst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5873921"/>
      </p:ext>
    </p:extLst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704540"/>
      </p:ext>
    </p:extLst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37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FD73928-812A-4CBE-BAA5-22A29AC54749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19387B5-16E2-4833-9065-0ECA2913844D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41514557"/>
      </p:ext>
    </p:extLst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0494715"/>
      </p:ext>
    </p:extLst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8402430"/>
      </p:ext>
    </p:extLst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4540785"/>
      </p:ext>
    </p:extLst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9444520"/>
      </p:ext>
    </p:extLst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978527"/>
      </p:ext>
    </p:extLst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6257940"/>
      </p:ext>
    </p:extLst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204011"/>
      </p:ext>
    </p:extLst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721369"/>
      </p:ext>
    </p:extLst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381511"/>
      </p:ext>
    </p:extLst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2082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10D4704-FECE-4E78-8CD7-AD580D8CB281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A40B7A7-ADCB-4F8B-BC03-ECA2C5BF9B8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07734285"/>
      </p:ext>
    </p:extLst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0198957"/>
      </p:ext>
    </p:extLst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9348607"/>
      </p:ext>
    </p:extLst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1049963"/>
      </p:ext>
    </p:extLst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866115"/>
      </p:ext>
    </p:extLst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116045"/>
      </p:ext>
    </p:extLst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5661600"/>
      </p:ext>
    </p:extLst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47548283"/>
      </p:ext>
    </p:extLst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7620180"/>
      </p:ext>
    </p:extLst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563037"/>
      </p:ext>
    </p:extLst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70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2BF96043-6678-4581-8209-F22D97D7C660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4494988-FC16-4314-9643-70F68890E2BC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64143271"/>
      </p:ext>
    </p:extLst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4040673"/>
      </p:ext>
    </p:extLst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3343498"/>
      </p:ext>
    </p:extLst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5714494"/>
      </p:ext>
    </p:extLst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4600541"/>
      </p:ext>
    </p:extLst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109481"/>
      </p:ext>
    </p:extLst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873399"/>
      </p:ext>
    </p:extLst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4319306"/>
      </p:ext>
    </p:extLst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196529"/>
      </p:ext>
    </p:extLst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6865248"/>
      </p:ext>
    </p:extLst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FEFEC3-621E-4766-B43D-383D5931744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52093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dirty="0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1DB7F7F-E0CB-4BD3-B5BF-A9CD1A27FCC5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C914040-67CD-427C-B15B-34F0B93D7C24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4512815"/>
      </p:ext>
    </p:extLst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68DFF-E32A-4850-9B85-E64DC9A70367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8590940"/>
      </p:ext>
    </p:extLst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D2E2B6-FE4F-4DC5-BAB0-E2AE9C06D51F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6099043"/>
      </p:ext>
    </p:extLst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83AB02-DEF0-4299-886F-45AAAD4F5680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3290556"/>
      </p:ext>
    </p:extLst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19B77-E3BD-432D-9194-15E34237692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2847623"/>
      </p:ext>
    </p:extLst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FE60BB-9DF5-499C-B668-8F279B1AF7B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0601445"/>
      </p:ext>
    </p:extLst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33400B-B60F-440D-A54C-9CAF404C8CEC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0110470"/>
      </p:ext>
    </p:extLst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7AED3-2E6E-4685-A736-0C0048C2176A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4774532"/>
      </p:ext>
    </p:extLst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A718D6-AE26-4CDD-8375-1C32EC2C3506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5188064"/>
      </p:ext>
    </p:extLst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3AD793-36A5-49B0-9752-CACCB03879A5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708130"/>
      </p:ext>
    </p:extLst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9E7708-14A5-43E8-BE2C-E318B2A38753}" type="datetime1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09.12.2020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7790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7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02.xml"/><Relationship Id="rId7" Type="http://schemas.openxmlformats.org/officeDocument/2006/relationships/slideLayout" Target="../slideLayouts/slideLayout106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1.xml"/><Relationship Id="rId1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105.xml"/><Relationship Id="rId11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3.xml"/><Relationship Id="rId9" Type="http://schemas.openxmlformats.org/officeDocument/2006/relationships/slideLayout" Target="../slideLayouts/slideLayout108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8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13.xml"/><Relationship Id="rId7" Type="http://schemas.openxmlformats.org/officeDocument/2006/relationships/slideLayout" Target="../slideLayouts/slideLayout117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112.xml"/><Relationship Id="rId1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6.xml"/><Relationship Id="rId11" Type="http://schemas.openxmlformats.org/officeDocument/2006/relationships/slideLayout" Target="../slideLayouts/slideLayout121.xml"/><Relationship Id="rId5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20.xml"/><Relationship Id="rId4" Type="http://schemas.openxmlformats.org/officeDocument/2006/relationships/slideLayout" Target="../slideLayouts/slideLayout114.xml"/><Relationship Id="rId9" Type="http://schemas.openxmlformats.org/officeDocument/2006/relationships/slideLayout" Target="../slideLayouts/slideLayout119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9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8.xml"/><Relationship Id="rId12" Type="http://schemas.openxmlformats.org/officeDocument/2006/relationships/theme" Target="../theme/theme12.xml"/><Relationship Id="rId2" Type="http://schemas.openxmlformats.org/officeDocument/2006/relationships/slideLayout" Target="../slideLayouts/slideLayout123.xml"/><Relationship Id="rId1" Type="http://schemas.openxmlformats.org/officeDocument/2006/relationships/slideLayout" Target="../slideLayouts/slideLayout122.xml"/><Relationship Id="rId6" Type="http://schemas.openxmlformats.org/officeDocument/2006/relationships/slideLayout" Target="../slideLayouts/slideLayout127.xml"/><Relationship Id="rId11" Type="http://schemas.openxmlformats.org/officeDocument/2006/relationships/slideLayout" Target="../slideLayouts/slideLayout132.xml"/><Relationship Id="rId5" Type="http://schemas.openxmlformats.org/officeDocument/2006/relationships/slideLayout" Target="../slideLayouts/slideLayout126.xml"/><Relationship Id="rId10" Type="http://schemas.openxmlformats.org/officeDocument/2006/relationships/slideLayout" Target="../slideLayouts/slideLayout131.xml"/><Relationship Id="rId4" Type="http://schemas.openxmlformats.org/officeDocument/2006/relationships/slideLayout" Target="../slideLayouts/slideLayout125.xml"/><Relationship Id="rId9" Type="http://schemas.openxmlformats.org/officeDocument/2006/relationships/slideLayout" Target="../slideLayouts/slideLayout130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gif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13" Type="http://schemas.openxmlformats.org/officeDocument/2006/relationships/image" Target="../media/image3.gif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12" Type="http://schemas.openxmlformats.org/officeDocument/2006/relationships/theme" Target="../theme/theme9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11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CBE27649-B868-46E7-87F0-80ADD8EC9555}" type="datetimeFigureOut">
              <a:rPr lang="ru-RU" smtClean="0"/>
              <a:pPr>
                <a:defRPr/>
              </a:pPr>
              <a:t>09.12.2020</a:t>
            </a:fld>
            <a:endParaRPr lang="ru-RU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158AFD66-DBE4-4F60-957E-3E2E4164F86E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79392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579405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  <p:sldLayoutId id="2147483853" r:id="rId10"/>
    <p:sldLayoutId id="214748385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5056311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2263487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9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8C469B01-FE5E-4CC2-BF09-032BF437FD13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2800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812079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8991195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  <p:sldLayoutId id="2147483737" r:id="rId2"/>
    <p:sldLayoutId id="2147483738" r:id="rId3"/>
    <p:sldLayoutId id="2147483739" r:id="rId4"/>
    <p:sldLayoutId id="2147483740" r:id="rId5"/>
    <p:sldLayoutId id="2147483741" r:id="rId6"/>
    <p:sldLayoutId id="2147483742" r:id="rId7"/>
    <p:sldLayoutId id="2147483743" r:id="rId8"/>
    <p:sldLayoutId id="2147483744" r:id="rId9"/>
    <p:sldLayoutId id="2147483745" r:id="rId10"/>
    <p:sldLayoutId id="2147483746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74435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8" r:id="rId1"/>
    <p:sldLayoutId id="2147483749" r:id="rId2"/>
    <p:sldLayoutId id="2147483750" r:id="rId3"/>
    <p:sldLayoutId id="2147483751" r:id="rId4"/>
    <p:sldLayoutId id="2147483752" r:id="rId5"/>
    <p:sldLayoutId id="2147483753" r:id="rId6"/>
    <p:sldLayoutId id="2147483754" r:id="rId7"/>
    <p:sldLayoutId id="2147483755" r:id="rId8"/>
    <p:sldLayoutId id="2147483756" r:id="rId9"/>
    <p:sldLayoutId id="2147483757" r:id="rId10"/>
    <p:sldLayoutId id="214748375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0587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0" r:id="rId1"/>
    <p:sldLayoutId id="2147483761" r:id="rId2"/>
    <p:sldLayoutId id="2147483762" r:id="rId3"/>
    <p:sldLayoutId id="2147483763" r:id="rId4"/>
    <p:sldLayoutId id="2147483764" r:id="rId5"/>
    <p:sldLayoutId id="2147483765" r:id="rId6"/>
    <p:sldLayoutId id="2147483766" r:id="rId7"/>
    <p:sldLayoutId id="2147483767" r:id="rId8"/>
    <p:sldLayoutId id="2147483768" r:id="rId9"/>
    <p:sldLayoutId id="2147483769" r:id="rId10"/>
    <p:sldLayoutId id="2147483770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191026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2" r:id="rId1"/>
    <p:sldLayoutId id="2147483773" r:id="rId2"/>
    <p:sldLayoutId id="2147483774" r:id="rId3"/>
    <p:sldLayoutId id="2147483775" r:id="rId4"/>
    <p:sldLayoutId id="2147483776" r:id="rId5"/>
    <p:sldLayoutId id="2147483777" r:id="rId6"/>
    <p:sldLayoutId id="2147483778" r:id="rId7"/>
    <p:sldLayoutId id="2147483779" r:id="rId8"/>
    <p:sldLayoutId id="2147483780" r:id="rId9"/>
    <p:sldLayoutId id="2147483781" r:id="rId10"/>
    <p:sldLayoutId id="2147483782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D3E28D71-A895-4677-B716-3DA0B820C77F}" type="datetime1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09.12.2020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7A8F8BE3-EB55-4F04-A709-E3CE5EE4AD25}" type="slidenum">
              <a:rPr lang="ru-RU" smtClean="0">
                <a:solidFill>
                  <a:prstClr val="black">
                    <a:tint val="75000"/>
                  </a:prstClr>
                </a:solidFill>
                <a:latin typeface="Calibri"/>
                <a:cs typeface="+mn-cs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ru-RU">
              <a:solidFill>
                <a:prstClr val="black">
                  <a:tint val="75000"/>
                </a:prstClr>
              </a:solidFill>
              <a:latin typeface="Calibri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12652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4" r:id="rId1"/>
    <p:sldLayoutId id="2147483785" r:id="rId2"/>
    <p:sldLayoutId id="2147483786" r:id="rId3"/>
    <p:sldLayoutId id="2147483787" r:id="rId4"/>
    <p:sldLayoutId id="2147483788" r:id="rId5"/>
    <p:sldLayoutId id="2147483789" r:id="rId6"/>
    <p:sldLayoutId id="2147483790" r:id="rId7"/>
    <p:sldLayoutId id="2147483791" r:id="rId8"/>
    <p:sldLayoutId id="2147483792" r:id="rId9"/>
    <p:sldLayoutId id="2147483793" r:id="rId10"/>
    <p:sldLayoutId id="2147483794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0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4634" y="2395436"/>
            <a:ext cx="7910228" cy="2617740"/>
          </a:xfrm>
        </p:spPr>
        <p:txBody>
          <a:bodyPr>
            <a:noAutofit/>
          </a:bodyPr>
          <a:lstStyle/>
          <a:p>
            <a:pPr lvl="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</a:pP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ИНФОРМАЦИЯ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ПО ЗАПОЛНЕНИЮ ФОРМ ФЕДЕРАЛЬНОГО СТАТИСТИЧЕСКОГО </a:t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НАБЛЮДЕНИЯ:</a:t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№ 32 </a:t>
            </a: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</a:t>
            </a: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Сведения о медицинской помощи беременным, роженицам и родильницам</a:t>
            </a: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»,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вкладыш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к  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форме </a:t>
            </a:r>
            <a:r>
              <a:rPr lang="ru-RU" sz="1800" b="1" dirty="0" smtClean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>ФСН № 32 (232)</a:t>
            </a:r>
            <a: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  <a:t/>
            </a:r>
            <a:br>
              <a:rPr lang="ru-RU" sz="1800" b="1" dirty="0">
                <a:solidFill>
                  <a:srgbClr val="FFC000"/>
                </a:solidFill>
                <a:latin typeface="Times New Roman" pitchFamily="18" charset="0"/>
                <a:ea typeface="+mn-ea"/>
                <a:cs typeface="+mn-cs"/>
              </a:rPr>
            </a:br>
            <a:r>
              <a:rPr lang="ru-RU" sz="1800" dirty="0">
                <a:solidFill>
                  <a:schemeClr val="bg1"/>
                </a:solidFill>
                <a:latin typeface="Times New Roman" pitchFamily="18" charset="0"/>
                <a:ea typeface="+mn-ea"/>
                <a:cs typeface="+mn-cs"/>
              </a:rPr>
              <a:t>«Сведения о регионализации акушерской и перинатальной помощи в родильных  домах (отделениях) и перинатальных центрах</a:t>
            </a:r>
            <a: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n-ea"/>
                <a:cs typeface="+mn-cs"/>
              </a:rPr>
              <a:t>»</a:t>
            </a:r>
            <a:br>
              <a:rPr lang="ru-RU" sz="18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n-ea"/>
                <a:cs typeface="+mn-cs"/>
              </a:rPr>
            </a:br>
            <a:endParaRPr lang="ru-RU" sz="18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496" y="4581128"/>
            <a:ext cx="9108504" cy="1152128"/>
          </a:xfrm>
        </p:spPr>
        <p:txBody>
          <a:bodyPr>
            <a:noAutofit/>
          </a:bodyPr>
          <a:lstStyle/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80000"/>
              </a:lnSpc>
              <a:spcBef>
                <a:spcPts val="0"/>
              </a:spcBef>
            </a:pPr>
            <a:endParaRPr lang="ru-RU" sz="14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1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8569325" cy="2349500"/>
          </a:xfrm>
        </p:spPr>
        <p:txBody>
          <a:bodyPr/>
          <a:lstStyle/>
          <a:p>
            <a:pPr algn="just" eaLnBrk="1" hangingPunct="1">
              <a:lnSpc>
                <a:spcPct val="85000"/>
              </a:lnSpc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 определению ВОЗ  недоношенными  считаются рожденные при сроке  22-37 полных недель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что составляет интервал от 154 до 258 полных дней.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Новорожденный является доношенным </a:t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 259 дня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«154 и более дней, но менее 259»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2349500"/>
            <a:ext cx="9144000" cy="3489325"/>
          </a:xfrm>
        </p:spPr>
        <p:txBody>
          <a:bodyPr rtlCol="0">
            <a:normAutofit lnSpcReduction="1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 smtClean="0"/>
          </a:p>
          <a:p>
            <a:pPr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3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целях сохранения единообразного подхода рекомендуется  учитывать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беременность/срок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«до 22 недель» - как: </a:t>
            </a:r>
          </a:p>
          <a:p>
            <a:pPr marL="0" indent="85725" algn="ctr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срок «менее 154 полных дней»;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«22-27 недель» -154-195 полных дней (менее 196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marL="85725" indent="0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«28-37 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едель» -196-258 полных дней (менее 259 </a:t>
            </a:r>
            <a:r>
              <a:rPr lang="ru-RU" sz="3000" dirty="0" err="1" smtClean="0">
                <a:latin typeface="Times New Roman" pitchFamily="18" charset="0"/>
                <a:cs typeface="Times New Roman" pitchFamily="18" charset="0"/>
              </a:rPr>
              <a:t>дн</a:t>
            </a:r>
            <a:r>
              <a:rPr lang="ru-RU" sz="3000" dirty="0" smtClean="0">
                <a:latin typeface="Times New Roman" pitchFamily="18" charset="0"/>
                <a:cs typeface="Times New Roman" pitchFamily="18" charset="0"/>
              </a:rPr>
              <a:t>.) </a:t>
            </a:r>
            <a:endParaRPr lang="ru-RU" sz="30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849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/>
          </p:cNvSpPr>
          <p:nvPr>
            <p:ph type="title" idx="4294967295"/>
          </p:nvPr>
        </p:nvSpPr>
        <p:spPr>
          <a:xfrm>
            <a:off x="251521" y="260350"/>
            <a:ext cx="8892480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3011" name="Rectangle 3"/>
          <p:cNvSpPr>
            <a:spLocks noGrp="1"/>
          </p:cNvSpPr>
          <p:nvPr>
            <p:ph type="body" idx="4294967295"/>
          </p:nvPr>
        </p:nvSpPr>
        <p:spPr>
          <a:xfrm>
            <a:off x="251520" y="1340768"/>
            <a:ext cx="8784975" cy="4896544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err="1" smtClean="0">
                <a:latin typeface="Times New Roman" pitchFamily="18" charset="0"/>
              </a:rPr>
              <a:t>Табл</a:t>
            </a:r>
            <a:r>
              <a:rPr lang="ru-RU" sz="2000" b="1" dirty="0" smtClean="0">
                <a:latin typeface="Times New Roman" pitchFamily="18" charset="0"/>
              </a:rPr>
              <a:t> 2245</a:t>
            </a:r>
          </a:p>
          <a:p>
            <a:pPr marL="0" indent="0">
              <a:lnSpc>
                <a:spcPct val="80000"/>
              </a:lnSpc>
              <a:buNone/>
            </a:pPr>
            <a:r>
              <a:rPr lang="ru-RU" sz="2000" dirty="0" smtClean="0">
                <a:latin typeface="Times New Roman" pitchFamily="18" charset="0"/>
              </a:rPr>
              <a:t>Дети, родившиеся с массой тела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менее 500 </a:t>
            </a:r>
            <a:r>
              <a:rPr lang="ru-RU" sz="2000" dirty="0" smtClean="0">
                <a:latin typeface="Times New Roman" pitchFamily="18" charset="0"/>
              </a:rPr>
              <a:t>г в срок </a:t>
            </a:r>
            <a:r>
              <a:rPr lang="ru-RU" sz="2000" dirty="0" err="1" smtClean="0">
                <a:latin typeface="Times New Roman" pitchFamily="18" charset="0"/>
              </a:rPr>
              <a:t>гестации</a:t>
            </a:r>
            <a:r>
              <a:rPr lang="ru-RU" sz="2000" dirty="0" smtClean="0">
                <a:latin typeface="Times New Roman" pitchFamily="18" charset="0"/>
              </a:rPr>
              <a:t> 22 недели и более (СЗРП, двойни, тройни и т.д.) </a:t>
            </a:r>
            <a:r>
              <a:rPr lang="ru-RU" sz="2000" u="sng" dirty="0" smtClean="0">
                <a:solidFill>
                  <a:srgbClr val="C00000"/>
                </a:solidFill>
                <a:latin typeface="Times New Roman" pitchFamily="18" charset="0"/>
              </a:rPr>
              <a:t>НЕ </a:t>
            </a:r>
            <a:r>
              <a:rPr lang="ru-RU" sz="2000" dirty="0" smtClean="0">
                <a:latin typeface="Times New Roman" pitchFamily="18" charset="0"/>
              </a:rPr>
              <a:t>вносятся в </a:t>
            </a:r>
            <a:r>
              <a:rPr lang="ru-RU" sz="2000" u="sng" dirty="0" smtClean="0">
                <a:latin typeface="Times New Roman" pitchFamily="18" charset="0"/>
              </a:rPr>
              <a:t>гр. 3, 13, 14 </a:t>
            </a:r>
            <a:r>
              <a:rPr lang="ru-RU" sz="2000" dirty="0" smtClean="0">
                <a:latin typeface="Times New Roman" pitchFamily="18" charset="0"/>
              </a:rPr>
              <a:t>по всем строкам.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Разница в числе родов и детей может быть за счет этих новорожденных.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число родившихся недоношенных </a:t>
            </a:r>
            <a:r>
              <a:rPr lang="ru-RU" sz="2000" b="1" dirty="0" smtClean="0">
                <a:latin typeface="Times New Roman" pitchFamily="18" charset="0"/>
              </a:rPr>
              <a:t>в гр. 13 </a:t>
            </a:r>
            <a:r>
              <a:rPr lang="ru-RU" sz="2000" dirty="0" smtClean="0">
                <a:latin typeface="Times New Roman" pitchFamily="18" charset="0"/>
              </a:rPr>
              <a:t>= табл. 2250 </a:t>
            </a:r>
            <a:r>
              <a:rPr lang="ru-RU" sz="2000" dirty="0" err="1" smtClean="0">
                <a:latin typeface="Times New Roman" pitchFamily="18" charset="0"/>
              </a:rPr>
              <a:t>стр</a:t>
            </a:r>
            <a:r>
              <a:rPr lang="ru-RU" sz="2000" dirty="0" smtClean="0">
                <a:latin typeface="Times New Roman" pitchFamily="18" charset="0"/>
              </a:rPr>
              <a:t> 1 </a:t>
            </a: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4+табл 2260 стр.</a:t>
            </a:r>
            <a:endParaRPr lang="ru-RU" dirty="0">
              <a:latin typeface="Times New Roman" pitchFamily="18" charset="0"/>
            </a:endParaRPr>
          </a:p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2000" dirty="0" err="1" smtClean="0">
                <a:latin typeface="Times New Roman" pitchFamily="18" charset="0"/>
              </a:rPr>
              <a:t>гр</a:t>
            </a:r>
            <a:r>
              <a:rPr lang="ru-RU" sz="2000" dirty="0" smtClean="0">
                <a:latin typeface="Times New Roman" pitchFamily="18" charset="0"/>
              </a:rPr>
              <a:t> 5.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По аналогии проводится контроль умерших недоношенных табл. 2245 стр. 2 гр. 13 и табл. 2250 стр. 1 гр. 5+табл 2260 стр. 1 гр. 7.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2 и стр. 3 идентичны – представить пояснение.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Если данные в табл. 2245 стр. 5 и стр. 6 идентичны – представить пояснение.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b="1" dirty="0" smtClean="0">
                <a:latin typeface="Times New Roman" pitchFamily="18" charset="0"/>
              </a:rPr>
              <a:t>КОНТРОЛЬ: </a:t>
            </a:r>
            <a:r>
              <a:rPr lang="ru-RU" sz="2000" dirty="0" smtClean="0">
                <a:latin typeface="Times New Roman" pitchFamily="18" charset="0"/>
              </a:rPr>
              <a:t> в табл. 2245 представлена информация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обо всех новорожденных</a:t>
            </a:r>
            <a:r>
              <a:rPr lang="ru-RU" sz="2000" dirty="0" smtClean="0">
                <a:latin typeface="Times New Roman" pitchFamily="18" charset="0"/>
              </a:rPr>
              <a:t>. Во вкл. </a:t>
            </a:r>
            <a:r>
              <a:rPr lang="ru-RU" dirty="0">
                <a:latin typeface="Times New Roman" pitchFamily="18" charset="0"/>
              </a:rPr>
              <a:t>к</a:t>
            </a:r>
            <a:r>
              <a:rPr lang="ru-RU" sz="2000" dirty="0" smtClean="0">
                <a:latin typeface="Times New Roman" pitchFamily="18" charset="0"/>
              </a:rPr>
              <a:t> Ф- № 32 представлена информация о детях, получивших помощь в учреждениях родовспоможения (родившихся и доставленных). </a:t>
            </a:r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</a:rPr>
              <a:t>Поэтому во вкл. 32 детей может быть меньше!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</a:rPr>
              <a:t>	</a:t>
            </a:r>
            <a:endParaRPr lang="ru-RU" sz="2000" dirty="0" smtClean="0">
              <a:solidFill>
                <a:srgbClr val="FF0000"/>
              </a:solidFill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87624" y="332656"/>
            <a:ext cx="6840759" cy="6078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38472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Рисунок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46" y="392412"/>
            <a:ext cx="9125553" cy="6204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63924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/>
          </p:cNvSpPr>
          <p:nvPr>
            <p:ph type="title" idx="4294967295"/>
          </p:nvPr>
        </p:nvSpPr>
        <p:spPr>
          <a:xfrm>
            <a:off x="539552" y="260350"/>
            <a:ext cx="8604448" cy="936402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</a:rPr>
              <a:t>Раздел 3. Сведения о новорожденных</a:t>
            </a:r>
          </a:p>
        </p:txBody>
      </p:sp>
      <p:sp>
        <p:nvSpPr>
          <p:cNvPr id="44035" name="Rectangle 3"/>
          <p:cNvSpPr>
            <a:spLocks noGrp="1"/>
          </p:cNvSpPr>
          <p:nvPr>
            <p:ph type="body" idx="4294967295"/>
          </p:nvPr>
        </p:nvSpPr>
        <p:spPr>
          <a:xfrm>
            <a:off x="539552" y="1456871"/>
            <a:ext cx="8229600" cy="5401129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2247  </a:t>
            </a:r>
            <a:r>
              <a:rPr lang="ru-RU" sz="2400" dirty="0" smtClean="0">
                <a:latin typeface="Times New Roman" pitchFamily="18" charset="0"/>
              </a:rPr>
              <a:t>Учитываются межгоспитальные переводы (в другие стационары).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Объем дополнительной информации по переводам будет представлен ниже.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err="1" smtClean="0">
                <a:latin typeface="Times New Roman" pitchFamily="18" charset="0"/>
              </a:rPr>
              <a:t>Табл</a:t>
            </a:r>
            <a:r>
              <a:rPr lang="ru-RU" sz="2400" b="1" dirty="0" smtClean="0">
                <a:latin typeface="Times New Roman" pitchFamily="18" charset="0"/>
              </a:rPr>
              <a:t> 2250.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5 = сумма строк 2-4 (по графе 4).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</a:rPr>
              <a:t>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Табл. 2260 	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400" b="1" dirty="0" smtClean="0">
                <a:latin typeface="Times New Roman" pitchFamily="18" charset="0"/>
              </a:rPr>
              <a:t>	КОНТРОЛЬ: </a:t>
            </a:r>
            <a:r>
              <a:rPr lang="ru-RU" sz="2400" dirty="0" smtClean="0">
                <a:latin typeface="Times New Roman" pitchFamily="18" charset="0"/>
              </a:rPr>
              <a:t> Число заболеваний всего стр. 7 = сумма строк 2-6 (по графам 4 и 5).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400" dirty="0" smtClean="0">
              <a:latin typeface="Times New Roman" pitchFamily="18" charset="0"/>
            </a:endParaRPr>
          </a:p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 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1800" dirty="0" smtClean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23528" y="404664"/>
            <a:ext cx="8820472" cy="1440160"/>
          </a:xfrm>
        </p:spPr>
        <p:txBody>
          <a:bodyPr>
            <a:normAutofit fontScale="90000"/>
          </a:bodyPr>
          <a:lstStyle/>
          <a:p>
            <a:pPr eaLnBrk="1" hangingPunct="1">
              <a:lnSpc>
                <a:spcPct val="85000"/>
              </a:lnSpc>
            </a:pP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Заслуживает внимания проблема правомерности применения термина «здоровый недоношенный ребенок»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23528" y="2132856"/>
            <a:ext cx="8352928" cy="3993307"/>
          </a:xfrm>
        </p:spPr>
        <p:txBody>
          <a:bodyPr>
            <a:normAutofit/>
          </a:bodyPr>
          <a:lstStyle/>
          <a:p>
            <a:pPr marL="185738" indent="-185738" eaLnBrk="1" hangingPunct="1">
              <a:lnSpc>
                <a:spcPct val="9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установлении в медицинской документации диагноза 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«Недоношенность 34-36 недель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07.3,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07.2,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07.1,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07.0) эти дети должны учитываться в ФСН № 32 табл. 2260 (стр.1 «всего новорожденных», стр. 4 «отдельные состояния, возникающие в перинатальном периоде» с кодом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00-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96). </a:t>
            </a:r>
          </a:p>
          <a:p>
            <a:pPr marL="185738" indent="-185738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Диагноз: «Недоношенность» является в данном случае правомерным</a:t>
            </a:r>
            <a:endParaRPr lang="ru-RU" dirty="0" smtClean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Rectangle 2"/>
          <p:cNvSpPr>
            <a:spLocks noGrp="1"/>
          </p:cNvSpPr>
          <p:nvPr>
            <p:ph type="title"/>
          </p:nvPr>
        </p:nvSpPr>
        <p:spPr>
          <a:xfrm>
            <a:off x="822960" y="332656"/>
            <a:ext cx="7543800" cy="1153038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</a:rPr>
              <a:t>Вкладыш в Ф-№ 32 (232) «Сведения </a:t>
            </a:r>
            <a:r>
              <a:rPr lang="ru-RU" sz="2400" b="1" dirty="0">
                <a:latin typeface="Times New Roman" pitchFamily="18" charset="0"/>
              </a:rPr>
              <a:t>о регионализации акушерской и перинатальной помощи в родильных  домах (отделениях) и перинатальных центрах»</a:t>
            </a:r>
          </a:p>
        </p:txBody>
      </p:sp>
      <p:sp>
        <p:nvSpPr>
          <p:cNvPr id="67587" name="Rectangle 3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</a:rPr>
              <a:t>	</a:t>
            </a:r>
            <a:r>
              <a:rPr lang="ru-RU" sz="2800" b="1" dirty="0" smtClean="0">
                <a:latin typeface="Times New Roman" pitchFamily="18" charset="0"/>
              </a:rPr>
              <a:t>Табл. 100</a:t>
            </a:r>
          </a:p>
          <a:p>
            <a:r>
              <a:rPr lang="ru-RU" sz="2800" dirty="0" smtClean="0">
                <a:latin typeface="Times New Roman" pitchFamily="18" charset="0"/>
              </a:rPr>
              <a:t>Стр. 2.1 и 2.2.заполняются согласно срокам </a:t>
            </a:r>
            <a:r>
              <a:rPr lang="ru-RU" sz="2800" dirty="0" err="1" smtClean="0">
                <a:latin typeface="Times New Roman" pitchFamily="18" charset="0"/>
              </a:rPr>
              <a:t>гестации</a:t>
            </a:r>
            <a:r>
              <a:rPr lang="ru-RU" sz="2800" dirty="0" smtClean="0">
                <a:latin typeface="Times New Roman" pitchFamily="18" charset="0"/>
              </a:rPr>
              <a:t> в ф № 32 (22-27 недель, 28-37 недель)</a:t>
            </a:r>
          </a:p>
          <a:p>
            <a:r>
              <a:rPr lang="ru-RU" sz="2800" dirty="0" smtClean="0">
                <a:latin typeface="Times New Roman" pitchFamily="18" charset="0"/>
              </a:rPr>
              <a:t>Стр. 2-2.6 учитываются роды, произошедшие только в учреждениях родовспоможения (не СМП, не домашние, не на непрофильных койках)</a:t>
            </a:r>
          </a:p>
          <a:p>
            <a:r>
              <a:rPr lang="ru-RU" sz="2800" dirty="0" smtClean="0">
                <a:latin typeface="Times New Roman" pitchFamily="18" charset="0"/>
              </a:rPr>
              <a:t>Стр.3-6.4.1 учитываются дети, получившие медицинскую помощь в организациях родовспоможения (родились или доставлены)</a:t>
            </a:r>
            <a:endParaRPr lang="ru-RU" sz="2800" dirty="0" smtClean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2" name="Rectangle 4"/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1270188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</a:rPr>
              <a:t>Критические акушерские состояния (стр. 7-7.4)</a:t>
            </a:r>
          </a:p>
        </p:txBody>
      </p:sp>
      <p:sp>
        <p:nvSpPr>
          <p:cNvPr id="68611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 eaLnBrk="1" hangingPunct="1">
              <a:lnSpc>
                <a:spcPct val="75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Понятие «Критические акушерские состояния»: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это - не сумма всех случаев 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преэклампсии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эклампсии, сепсиса и акушерских кровотечений</a:t>
            </a:r>
          </a:p>
          <a:p>
            <a:pPr algn="ctr" eaLnBrk="1" hangingPunct="1">
              <a:lnSpc>
                <a:spcPct val="90000"/>
              </a:lnSpc>
              <a:buFont typeface="Arial" charset="0"/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из ФСН № 32, </a:t>
            </a:r>
            <a:endParaRPr lang="ru-RU" sz="1600" b="1" i="1" dirty="0" smtClean="0">
              <a:latin typeface="Times New Roman" pitchFamily="18" charset="0"/>
              <a:cs typeface="Times New Roman" pitchFamily="18" charset="0"/>
            </a:endParaRP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 случаи отобранные, с наиболее  тяжелыми проявлениями,  нарушениями  жизненно важных функций, требующие специальных мер  реанимации и выхаживания, применения ИВЛ, трансфузии крови, вазоактивных препаратов, гемодиализа,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гистерэктомии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 eaLnBrk="1" hangingPunct="1">
              <a:lnSpc>
                <a:spcPct val="80000"/>
              </a:lnSpc>
              <a:buFont typeface="Arial" charset="0"/>
              <a:buNone/>
            </a:pPr>
            <a:endParaRPr lang="ru-RU" sz="2400" b="1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2800" dirty="0" smtClean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188913"/>
            <a:ext cx="9144000" cy="777875"/>
          </a:xfrm>
        </p:spPr>
        <p:txBody>
          <a:bodyPr/>
          <a:lstStyle/>
          <a:p>
            <a:pPr eaLnBrk="1" hangingPunct="1"/>
            <a:r>
              <a:rPr lang="ru-RU" sz="3500" b="1" dirty="0" smtClean="0">
                <a:latin typeface="Times New Roman" pitchFamily="18" charset="0"/>
                <a:cs typeface="Times New Roman" pitchFamily="18" charset="0"/>
              </a:rPr>
              <a:t>Учет акушерских операций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67544" y="966789"/>
            <a:ext cx="7762056" cy="5702300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Таблица 100 </a:t>
            </a:r>
            <a:r>
              <a:rPr lang="ru-RU" b="1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(стр. 8-8.5.1)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Строка 8 вкладыша № 32 содержит все акушерские операции с 22 недель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 акушерских стационарах. </a:t>
            </a:r>
          </a:p>
          <a:p>
            <a:pPr eaLnBrk="1" hangingPunct="1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Учет операций должен проводиться единообразно в ФСН № 14 и во вкладыше Ф-№ 32.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Необходимо сравнивать данные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вкладыша Ф-№ 32 (232): 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стр. 8.1. и  ф. №14.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стр. 14.4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(КС)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8.2. 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14.2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Нал.щипцов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8.3. и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14.3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(Вакуум-экстракция)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8.4.и ф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14.7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3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плодоразр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eaLnBrk="1" hangingPunct="1">
              <a:lnSpc>
                <a:spcPct val="80000"/>
              </a:lnSpc>
              <a:buFont typeface="Wingdings" panose="05000000000000000000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8.5. и ф.№14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стр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14.8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(экстирпация и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надвлаг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ампут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.)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Во вкладыше № 32  строки 8.1.1.и 8.5.1 (сроки 22-27 недель) не имеют аналогов в ф. № 14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4000.</a:t>
            </a:r>
          </a:p>
          <a:p>
            <a:pPr eaLnBrk="1" hangingPunct="1">
              <a:lnSpc>
                <a:spcPct val="80000"/>
              </a:lnSpc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Число операций в строках ф. № 14 таб. 4000 может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быть больше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чем во вкладыше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 счет операций, проведенных вне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акушерского стационара.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dirty="0" smtClean="0">
                <a:latin typeface="Times New Roman" pitchFamily="18" charset="0"/>
              </a:rPr>
              <a:t>Вызовы бригад реанимационной помощи (стр. 11-11.3)</a:t>
            </a:r>
          </a:p>
        </p:txBody>
      </p:sp>
      <p:sp>
        <p:nvSpPr>
          <p:cNvPr id="69635" name="Rectangle 3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4"/>
          </a:xfrm>
        </p:spPr>
        <p:txBody>
          <a:bodyPr/>
          <a:lstStyle/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dirty="0" smtClean="0">
                <a:latin typeface="Times New Roman" pitchFamily="18" charset="0"/>
              </a:rPr>
              <a:t>Учитывается число выездов реанимационных бригад на 1 уровень (гр. 5), на 2 уровень (гр.6), на 3 уровень (гр. 7).</a:t>
            </a:r>
          </a:p>
          <a:p>
            <a:pPr>
              <a:buFont typeface="Arial" charset="0"/>
              <a:buNone/>
            </a:pPr>
            <a:endParaRPr lang="ru-RU" dirty="0" smtClean="0">
              <a:latin typeface="Times New Roman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79589"/>
            <a:ext cx="9289315" cy="2069464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 anchor="ctr">
            <a:normAutofit fontScale="90000"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b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</a:br>
            <a:r>
              <a:rPr lang="ru-RU" sz="3600" b="1" dirty="0">
                <a:solidFill>
                  <a:srgbClr val="FF0000"/>
                </a:solidFill>
                <a:latin typeface="Times New Roman" pitchFamily="18" charset="0"/>
              </a:rPr>
              <a:t>Ч</a:t>
            </a: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</a:rPr>
              <a:t>то нового ?</a:t>
            </a:r>
            <a:endParaRPr lang="ru-RU" sz="3600" dirty="0" smtClean="0">
              <a:solidFill>
                <a:srgbClr val="FF0000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539552" y="1484784"/>
            <a:ext cx="8229600" cy="4525963"/>
          </a:xfrm>
        </p:spPr>
        <p:txBody>
          <a:bodyPr>
            <a:normAutofit fontScale="25000" lnSpcReduction="20000"/>
          </a:bodyPr>
          <a:lstStyle/>
          <a:p>
            <a:pPr>
              <a:buFont typeface="Arial" charset="0"/>
              <a:buNone/>
            </a:pPr>
            <a:endParaRPr lang="ru-RU" b="1" dirty="0" smtClean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endParaRPr lang="ru-RU" b="1" dirty="0"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7200" b="1" dirty="0" smtClean="0">
                <a:latin typeface="Times New Roman" pitchFamily="18" charset="0"/>
              </a:rPr>
              <a:t>Табл</a:t>
            </a:r>
            <a:r>
              <a:rPr lang="ru-RU" sz="7200" b="1" dirty="0">
                <a:latin typeface="Times New Roman" pitchFamily="18" charset="0"/>
              </a:rPr>
              <a:t>. </a:t>
            </a:r>
            <a:r>
              <a:rPr lang="ru-RU" sz="7200" b="1" dirty="0" smtClean="0">
                <a:latin typeface="Times New Roman" pitchFamily="18" charset="0"/>
              </a:rPr>
              <a:t>2120                                                                         </a:t>
            </a:r>
            <a:r>
              <a:rPr lang="ru-RU" sz="5600" dirty="0" smtClean="0">
                <a:latin typeface="Times New Roman" pitchFamily="18" charset="0"/>
              </a:rPr>
              <a:t>Код по ОКЕИ: человек-792  </a:t>
            </a:r>
            <a:r>
              <a:rPr lang="ru-RU" sz="7200" b="1" dirty="0" smtClean="0">
                <a:latin typeface="Times New Roman" pitchFamily="18" charset="0"/>
              </a:rPr>
              <a:t>                                                              </a:t>
            </a:r>
          </a:p>
          <a:p>
            <a:pPr>
              <a:buFont typeface="Arial" charset="0"/>
              <a:buNone/>
            </a:pPr>
            <a:endParaRPr lang="ru-RU" sz="7200" b="1" dirty="0">
              <a:latin typeface="Times New Roman" pitchFamily="18" charset="0"/>
            </a:endParaRPr>
          </a:p>
          <a:p>
            <a:pPr marL="0" indent="0" algn="just">
              <a:spcAft>
                <a:spcPts val="0"/>
              </a:spcAft>
              <a:buNone/>
            </a:pPr>
            <a:r>
              <a:rPr lang="ru-RU" sz="56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Число женщин,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поступивших под наблюдение женской консультации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при сроке беременности до 14 недель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…………………………………………………………..11____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них: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сроке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беременности 11-14 недель - ультразвуковое исследование и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определение материнских сывороточных маркеров (связанного</a:t>
            </a: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 беременностью плазменного протеина и свободной </a:t>
            </a:r>
            <a:r>
              <a:rPr lang="ru-RU" sz="5600" b="1" dirty="0" err="1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субединицы</a:t>
            </a:r>
            <a:endParaRPr lang="ru-RU" sz="5600" b="1" dirty="0" smtClean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хронического гонадотропина)..…………………………………………………………….12____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indent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из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стр. 12 выявлено: хромосомных аномалий и(или) пороков 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развития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                                                            плода…………....13____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из них: прервано беременностей…………………………………………………………..14____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задержки роста плода………………………………………………………………...15____</a:t>
            </a: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преждевременных родов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……………………………………………………………..16____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Риск </a:t>
            </a:r>
            <a:r>
              <a:rPr lang="ru-RU" sz="5600" b="1" dirty="0" err="1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преэклампсии</a:t>
            </a:r>
            <a:r>
              <a:rPr lang="ru-RU" sz="5600" b="1" dirty="0" smtClean="0">
                <a:solidFill>
                  <a:srgbClr val="C0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………………………………………………………………………….17____</a:t>
            </a:r>
            <a:endParaRPr lang="ru-RU" sz="5600" b="1" dirty="0">
              <a:solidFill>
                <a:srgbClr val="C000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Число женщин, прошедших оценку антенатального развития плода при 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сроке 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б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еременности </a:t>
            </a: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от 19 до 21 недели – ультразвуковое исследование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………………………......18____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из них: выявлено хромосомных аномалий и (или) пороков развития плода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……………...19____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из них: прервано беременностей………………………………………………………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20____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из строки 17: число женщин, поступивших под наблюдение женской консультации </a:t>
            </a:r>
          </a:p>
          <a:p>
            <a:pPr>
              <a:spcBef>
                <a:spcPts val="0"/>
              </a:spcBef>
              <a:spcAft>
                <a:spcPts val="0"/>
              </a:spcAft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                              при сроке беременности более 14 недель</a:t>
            </a:r>
            <a:r>
              <a:rPr lang="ru-RU" sz="5600" b="1" dirty="0" smtClean="0">
                <a:solidFill>
                  <a:srgbClr val="C00000"/>
                </a:solidFill>
                <a:latin typeface="Times New Roman" pitchFamily="18" charset="0"/>
              </a:rPr>
              <a:t>......................................................21____</a:t>
            </a:r>
            <a:endParaRPr lang="ru-RU" sz="5600" b="1" dirty="0">
              <a:solidFill>
                <a:srgbClr val="C00000"/>
              </a:solidFill>
              <a:latin typeface="Times New Roman" pitchFamily="18" charset="0"/>
            </a:endParaRPr>
          </a:p>
          <a:p>
            <a:pPr>
              <a:buFont typeface="Arial" charset="0"/>
              <a:buNone/>
            </a:pPr>
            <a:r>
              <a:rPr lang="ru-RU" sz="5600" b="1" dirty="0">
                <a:solidFill>
                  <a:srgbClr val="C00000"/>
                </a:solidFill>
                <a:latin typeface="Times New Roman" pitchFamily="18" charset="0"/>
              </a:rPr>
              <a:t> </a:t>
            </a:r>
          </a:p>
          <a:p>
            <a:endParaRPr lang="ru-RU" sz="48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463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err="1" smtClean="0">
                <a:solidFill>
                  <a:schemeClr val="bg1"/>
                </a:solidFill>
              </a:rPr>
              <a:t>Ммежформенный</a:t>
            </a:r>
            <a:r>
              <a:rPr lang="ru-RU" sz="3200" b="1" dirty="0" smtClean="0">
                <a:solidFill>
                  <a:schemeClr val="bg1"/>
                </a:solidFill>
              </a:rPr>
              <a:t> контроль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При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сдаче годовых отчетов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межформенный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контроль проводится между формами № 32 и вкладышем к 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форме № 32 (232),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 algn="ctr">
              <a:lnSpc>
                <a:spcPct val="15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а также с формами: № 14, №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30</a:t>
            </a:r>
            <a:r>
              <a:rPr lang="en-US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,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№ 61</a:t>
            </a:r>
          </a:p>
        </p:txBody>
      </p:sp>
    </p:spTree>
    <p:extLst>
      <p:ext uri="{BB962C8B-B14F-4D97-AF65-F5344CB8AC3E}">
        <p14:creationId xmlns:p14="http://schemas.microsoft.com/office/powerpoint/2010/main" val="1117064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деятельности подразделений медицинской организации, оказывающих медицинскую помощь в стационарных условиях</a:t>
            </a:r>
            <a:endParaRPr lang="ru-RU" sz="1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2200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(умерло 0-168 ч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 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2400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(материнская смертность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3000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(состав новорожденных с заболеваниями, поступившими в возрасте 0-6 дней жизни, и исходы их лечения).   Учитываются 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дети, поступившие в отделения детских стационаров или в перинатальные центры из других </a:t>
            </a:r>
            <a:r>
              <a:rPr lang="ru-RU" sz="24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организаций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sz="24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4000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стр.14.0-14.9, гр.3  (акушерские операции)</a:t>
            </a:r>
          </a:p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98934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ФСН №</a:t>
            </a:r>
            <a: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30</a:t>
            </a:r>
            <a:br>
              <a:rPr lang="ru-RU" sz="28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spc="-5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сведения о медицинской организации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</a:t>
            </a:r>
            <a:r>
              <a:rPr lang="ru-RU" sz="22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2400 –исключена из Ф-30</a:t>
            </a:r>
            <a:r>
              <a:rPr lang="ru-RU" sz="2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22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3100,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стр. 4 и 5 (койки беременных и рожениц, патологии беременности) – в случае, если есть расхождения с Вкладышем к Ф-№ 32, необходимо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Табл. 5503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 4 и 5; 12 и 13 (патолого-анатомические вскрытия) – информацию по данной таблице сравниваем с табл. 2245 формы ФСН № 32. При наличии расхождений по вскрытиям мертворожденных (всего и 22-27 недель </a:t>
            </a:r>
            <a:r>
              <a:rPr lang="ru-RU" sz="2200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гестации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), умерших  новорожденных 0-6 суток, родившихся в 22-27 недель) – представить объяснения.</a:t>
            </a:r>
          </a:p>
          <a:p>
            <a:pPr marL="0" lvl="0" indent="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2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ВАЖНО! </a:t>
            </a:r>
            <a:r>
              <a:rPr lang="ru-RU" sz="22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Срок 22-27 недель – это срок до начала 28 недели (табл. 2245 гр. 14)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52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3914" y="342107"/>
            <a:ext cx="8229600" cy="1143000"/>
          </a:xfrm>
          <a:solidFill>
            <a:srgbClr val="426997"/>
          </a:solidFill>
        </p:spPr>
        <p:txBody>
          <a:bodyPr>
            <a:noAutofit/>
          </a:bodyPr>
          <a:lstStyle/>
          <a:p>
            <a:pPr marL="91440" lvl="0" indent="-9144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ru-RU" sz="2800" b="1" dirty="0" smtClean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ФСН 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>№61 </a:t>
            </a:r>
            <a:br>
              <a:rPr lang="ru-RU" sz="2800" b="1" dirty="0">
                <a:solidFill>
                  <a:schemeClr val="bg1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 algn="ctr">
              <a:lnSpc>
                <a:spcPct val="93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ФСН № 61</a:t>
            </a:r>
          </a:p>
          <a:p>
            <a:pPr marL="91440" lvl="0" indent="-91440" algn="ctr">
              <a:lnSpc>
                <a:spcPct val="90000"/>
              </a:lnSpc>
              <a:spcBef>
                <a:spcPts val="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Сведения о ВИЧ-Инфекции</a:t>
            </a:r>
            <a:endParaRPr lang="ru-RU" sz="16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Табл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. 5000</a:t>
            </a:r>
            <a:r>
              <a:rPr lang="ru-RU" sz="24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, стр.2 и 25 (роды у женщин с ВИЧ и родившиеся живыми дети у матерей с ВИЧ)</a:t>
            </a:r>
          </a:p>
          <a:p>
            <a:pPr marL="0" lvl="0" indent="0">
              <a:lnSpc>
                <a:spcPct val="93000"/>
              </a:lnSpc>
              <a:spcBef>
                <a:spcPts val="1200"/>
              </a:spcBef>
              <a:buClr>
                <a:srgbClr val="E48312"/>
              </a:buClr>
              <a:buSzPct val="100000"/>
              <a:buNone/>
              <a:defRPr/>
            </a:pPr>
            <a:r>
              <a:rPr lang="ru-RU" sz="20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 случае расхождений по контролям, необходимо представить пояснения.</a:t>
            </a:r>
          </a:p>
          <a:p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628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chemeClr val="bg1"/>
                </a:solidFill>
              </a:rPr>
              <a:t>Прямые и косвенные причины материнской смертности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800" spc="-5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Имеются </a:t>
            </a:r>
            <a: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разночтения и при характеристике случаев смерти </a:t>
            </a:r>
            <a:br>
              <a:rPr lang="ru-RU" sz="48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по причинам и их распределении </a:t>
            </a:r>
            <a:b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lang="ru-RU" sz="4800" spc="-50" dirty="0">
                <a:solidFill>
                  <a:srgbClr val="E48312">
                    <a:lumMod val="75000"/>
                  </a:srgbClr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на прямые и косвенные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7335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 прямых причин материнской смерти: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endParaRPr lang="ru-RU" sz="2400" b="1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эмболия </a:t>
            </a: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артерии околоплодными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водами; 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тяжелая преэклампсия и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эклампсия;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разрыв матки и маточных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труб;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массивные кровотечения  -  маточные и при отслойке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плаценты;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септические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</a:pPr>
            <a:r>
              <a:rPr lang="ru-RU" sz="24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ятрогенные </a:t>
            </a:r>
            <a:r>
              <a:rPr lang="ru-RU" sz="24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осложнения;</a:t>
            </a:r>
            <a:endParaRPr lang="ru-RU" sz="24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31750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Примеры </a:t>
            </a:r>
            <a:r>
              <a:rPr lang="ru-RU" sz="2800" b="1" spc="-50" dirty="0" smtClean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косвенных </a:t>
            </a:r>
            <a:r>
              <a:rPr lang="ru-RU" sz="2800" b="1" spc="-50" dirty="0">
                <a:solidFill>
                  <a:prstClr val="white"/>
                </a:solidFill>
                <a:latin typeface="Times New Roman" pitchFamily="18" charset="0"/>
                <a:cs typeface="Times New Roman" pitchFamily="18" charset="0"/>
              </a:rPr>
              <a:t>причин материнской смерти: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endParaRPr lang="ru-RU" sz="20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Э</a:t>
            </a: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кстрагенитальные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заболевания;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роническая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патология мочеполовой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системы;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ВИЧ-инфицирование;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Туберкулез;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Онкология;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 err="1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Полинаркомания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ромбоэмболия </a:t>
            </a: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легочной </a:t>
            </a: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артерии; </a:t>
            </a:r>
            <a:endParaRPr lang="ru-RU" sz="20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  <a:cs typeface="Times New Roman" pitchFamily="18" charset="0"/>
            </a:endParaRP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defRPr/>
            </a:pPr>
            <a:r>
              <a:rPr lang="ru-RU" sz="2000" b="1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  <a:cs typeface="Times New Roman" pitchFamily="18" charset="0"/>
              </a:rPr>
              <a:t> тромбозы иной локализации.</a:t>
            </a:r>
          </a:p>
          <a:p>
            <a:endParaRPr lang="ru-RU" b="1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92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schemeClr val="bg1"/>
                </a:solidFill>
                <a:latin typeface="Times New Roman" pitchFamily="18" charset="0"/>
              </a:rPr>
              <a:t>Раздел 2. </a:t>
            </a:r>
            <a:r>
              <a:rPr lang="ru-RU" sz="3200" b="1" spc="-50" dirty="0" smtClean="0">
                <a:solidFill>
                  <a:schemeClr val="bg1"/>
                </a:solidFill>
                <a:latin typeface="Times New Roman" pitchFamily="18" charset="0"/>
              </a:rPr>
              <a:t>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</a:rPr>
              <a:t>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                                                                  2.1</a:t>
            </a:r>
            <a:r>
              <a:rPr lang="ru-RU" sz="1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. Родовспоможение на </a:t>
            </a: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дому </a:t>
            </a:r>
            <a:r>
              <a:rPr lang="ru-RU" sz="1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(исключен из Ф-30)</a:t>
            </a:r>
          </a:p>
          <a:p>
            <a:pPr marL="0" indent="0">
              <a:buNone/>
            </a:pPr>
            <a:r>
              <a:rPr lang="ru-RU" sz="14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(2200)                                                                                                                Код по ОКЕИ:642; человек - 792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70945706"/>
              </p:ext>
            </p:extLst>
          </p:nvPr>
        </p:nvGraphicFramePr>
        <p:xfrm>
          <a:off x="457200" y="2118334"/>
          <a:ext cx="8187248" cy="3907633"/>
        </p:xfrm>
        <a:graphic>
          <a:graphicData uri="http://schemas.openxmlformats.org/drawingml/2006/table">
            <a:tbl>
              <a:tblPr firstRow="1" firstCol="1" bandRow="1"/>
              <a:tblGrid>
                <a:gridCol w="6276434"/>
                <a:gridCol w="819409"/>
                <a:gridCol w="1091405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на дому, всего,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принято врачами и средним медицинским персоналом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Роды без последующей госпитализации родильниц (из стр. 1), </a:t>
                      </a:r>
                      <a:r>
                        <a:rPr lang="ru-RU" sz="14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Закончили беременность на дому  в сроки 22 – 27 недель (из стр. 1),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 детей, родившихся на дому, всего,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11430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569485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Родилось детей без последующей госпитализации родильниц, чел: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живыми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8001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</a:t>
                      </a:r>
                      <a:r>
                        <a:rPr lang="ru-RU" sz="14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из них умерло в первые 0 – 168 часов жизни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мертвыми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28474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вакцинировано против туберкулеза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636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11763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spc="-50" dirty="0">
                <a:solidFill>
                  <a:prstClr val="white"/>
                </a:solidFill>
                <a:latin typeface="Times New Roman" pitchFamily="18" charset="0"/>
              </a:rPr>
              <a:t>Раздел 2. Родовспоможение</a:t>
            </a:r>
            <a: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/>
            </a:r>
            <a:br>
              <a:rPr lang="ru-RU" sz="3200" spc="-5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</a:b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</a:rPr>
              <a:t>Что нового ?</a:t>
            </a:r>
            <a:endParaRPr lang="ru-RU" sz="2800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5501" y="2132856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1200" b="1" spc="-50" dirty="0" smtClean="0">
                <a:solidFill>
                  <a:prstClr val="white"/>
                </a:solidFill>
                <a:latin typeface="Times New Roman" pitchFamily="18" charset="0"/>
                <a:ea typeface="+mj-ea"/>
                <a:cs typeface="+mj-cs"/>
              </a:rPr>
              <a:t>2ю2222ю</a:t>
            </a:r>
            <a:endParaRPr lang="ru-RU" sz="1200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50538"/>
            <a:ext cx="8437563" cy="45329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86379510"/>
              </p:ext>
            </p:extLst>
          </p:nvPr>
        </p:nvGraphicFramePr>
        <p:xfrm>
          <a:off x="323528" y="2348880"/>
          <a:ext cx="8208912" cy="2746551"/>
        </p:xfrm>
        <a:graphic>
          <a:graphicData uri="http://schemas.openxmlformats.org/drawingml/2006/table">
            <a:tbl>
              <a:tblPr firstRow="1" firstCol="1" bandRow="1"/>
              <a:tblGrid>
                <a:gridCol w="6246039"/>
                <a:gridCol w="1021499"/>
                <a:gridCol w="941374"/>
              </a:tblGrid>
              <a:tr h="54199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Наименование 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№</a:t>
                      </a:r>
                      <a:b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строки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spc="-1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Число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6335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Состоит под наблюдением на конец года женщин, </a:t>
                      </a: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имеющих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внутриматочные спирали, чел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364886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                 использующих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гормональную контрацепцию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  <a:tr h="72977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Введено внутриматочных спиралей (в подразделениях, оказывающих медицинскую </a:t>
                      </a: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помощь в </a:t>
                      </a: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амбулаторных и стационарных условиях), </a:t>
                      </a:r>
                      <a:r>
                        <a:rPr lang="ru-RU" sz="1600" b="1" dirty="0" err="1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ед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600" b="1" dirty="0" smtClean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RU" sz="1600" b="1" dirty="0">
                        <a:solidFill>
                          <a:srgbClr val="C0000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b="1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90728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chemeClr val="bg1"/>
                </a:solidFill>
              </a:rPr>
              <a:t>Таблица 101 (вкладыш к ф-32 (232))</a:t>
            </a:r>
            <a:br>
              <a:rPr lang="ru-RU" sz="3200" b="1" dirty="0" smtClean="0">
                <a:solidFill>
                  <a:schemeClr val="bg1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Что нового?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endParaRPr lang="ru-RU" sz="3600" dirty="0" smtClean="0">
              <a:solidFill>
                <a:srgbClr val="000000">
                  <a:lumMod val="75000"/>
                  <a:lumOff val="25000"/>
                </a:srgbClr>
              </a:solidFill>
              <a:latin typeface="Times New Roman" pitchFamily="18" charset="0"/>
            </a:endParaRP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2000" b="1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Таблица 101</a:t>
            </a:r>
          </a:p>
          <a:p>
            <a:pPr marL="91440" lvl="0" indent="-91440">
              <a:lnSpc>
                <a:spcPct val="8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None/>
            </a:pPr>
            <a:r>
              <a:rPr lang="ru-RU" sz="3600" dirty="0" smtClean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Обратите </a:t>
            </a:r>
            <a:r>
              <a:rPr lang="ru-RU" sz="3600" dirty="0">
                <a:solidFill>
                  <a:srgbClr val="000000">
                    <a:lumMod val="75000"/>
                    <a:lumOff val="25000"/>
                  </a:srgbClr>
                </a:solidFill>
                <a:latin typeface="Times New Roman" pitchFamily="18" charset="0"/>
              </a:rPr>
              <a:t>внимание:</a:t>
            </a:r>
          </a:p>
          <a:p>
            <a:pPr marL="91440" lvl="0" indent="-91440">
              <a:lnSpc>
                <a:spcPct val="90000"/>
              </a:lnSpc>
              <a:spcBef>
                <a:spcPts val="1200"/>
              </a:spcBef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«из гр. 5 стр.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1 (таблица 100)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число медицинских организаций I уровня,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состоящие только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из ургентного родильного зала: 1____, число </a:t>
            </a:r>
            <a:r>
              <a:rPr lang="ru-RU" sz="2800" b="1" dirty="0" smtClean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принятых в </a:t>
            </a:r>
            <a:r>
              <a:rPr lang="ru-RU" sz="2800" b="1" dirty="0">
                <a:solidFill>
                  <a:srgbClr val="FF0000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них родов: 2 ____.».</a:t>
            </a:r>
            <a:endParaRPr lang="ru-RU" sz="2800" b="1" dirty="0">
              <a:solidFill>
                <a:srgbClr val="000000">
                  <a:lumMod val="75000"/>
                  <a:lumOff val="25000"/>
                </a:srgbClr>
              </a:solidFill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0723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800" b="1" spc="-50" dirty="0">
                <a:solidFill>
                  <a:schemeClr val="bg1"/>
                </a:solidFill>
                <a:latin typeface="Times New Roman" pitchFamily="18" charset="0"/>
              </a:rPr>
              <a:t>Раздел 1. Медицинская помощь, оказанная беременным женщинам</a:t>
            </a:r>
            <a:endParaRPr lang="ru-RU" sz="28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277072"/>
          </a:xfrm>
        </p:spPr>
        <p:txBody>
          <a:bodyPr/>
          <a:lstStyle/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endParaRPr lang="ru-RU" sz="1800" dirty="0">
              <a:solidFill>
                <a:srgbClr val="0070C0"/>
              </a:solidFill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b="1" dirty="0" smtClean="0">
                <a:latin typeface="Times New Roman" pitchFamily="18" charset="0"/>
              </a:rPr>
              <a:t>Табл. 2120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 smtClean="0">
                <a:latin typeface="Times New Roman" pitchFamily="18" charset="0"/>
              </a:rPr>
              <a:t>КОНТРОЛЬ </a:t>
            </a:r>
            <a:endParaRPr lang="ru-RU" sz="1800" dirty="0">
              <a:latin typeface="Times New Roman" pitchFamily="18" charset="0"/>
            </a:endParaRP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ОБРАЩАЙТЕ ВНИМАНИЕ (в 2019 году была строка 15 – число плодов у которых выявлены врожденные пороки развития)</a:t>
            </a:r>
          </a:p>
          <a:p>
            <a:pPr marL="91440" lvl="0" indent="-91440" algn="just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rgbClr val="E48312"/>
              </a:buClr>
              <a:buSzPct val="100000"/>
              <a:buFont typeface="Calibri" panose="020F0502020204030204" pitchFamily="34" charset="0"/>
              <a:buChar char=" "/>
            </a:pPr>
            <a:r>
              <a:rPr lang="ru-RU" sz="1800" dirty="0">
                <a:latin typeface="Times New Roman" pitchFamily="18" charset="0"/>
              </a:rPr>
              <a:t>стр. 13 + стр. 20 (число плодов, у которых выявлены врожденные пороки развития и хромосомные аномалии – всего) может быть равно или меньше число выявленных плодов с врожденными аномалиями и пороками развития ФСН № 30, Табл. 5116, стр. 1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864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  <a:solidFill>
            <a:srgbClr val="426997"/>
          </a:solidFill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a:t>
            </a:r>
            <a:endParaRPr lang="ru-RU" sz="2000" b="1" dirty="0" smtClean="0">
              <a:solidFill>
                <a:schemeClr val="bg1"/>
              </a:solidFill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525963"/>
          </a:xfrm>
        </p:spPr>
        <p:txBody>
          <a:bodyPr>
            <a:normAutofit fontScale="40000" lnSpcReduction="20000"/>
          </a:bodyPr>
          <a:lstStyle/>
          <a:p>
            <a:r>
              <a:rPr lang="ru-RU" b="1" u="sng" dirty="0"/>
              <a:t>Пункт 2. Медицинскими критериями рождения являются:</a:t>
            </a:r>
            <a:r>
              <a:rPr lang="ru-RU" dirty="0"/>
              <a:t/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r>
              <a:rPr lang="ru-RU" dirty="0" smtClean="0"/>
              <a:t>        1</a:t>
            </a:r>
            <a:r>
              <a:rPr lang="ru-RU" dirty="0"/>
              <a:t>) срок беременности 22 недели и более при массе тела ребенка при рождении 500 грамм и более (</a:t>
            </a:r>
            <a:r>
              <a:rPr lang="ru-RU" u="sng" dirty="0"/>
              <a:t>или менее 500 грамм при многоплодных родах</a:t>
            </a:r>
            <a:r>
              <a:rPr lang="ru-RU" dirty="0"/>
              <a:t>) или в случае, если масса тела ребенка при рождении неизвестна, при длине тела ребенка при рождении 25 см и более;</a:t>
            </a:r>
            <a:br>
              <a:rPr lang="ru-RU" dirty="0"/>
            </a:b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         2</a:t>
            </a:r>
            <a:r>
              <a:rPr lang="ru-RU" dirty="0"/>
              <a:t>) срок беременности </a:t>
            </a:r>
            <a:r>
              <a:rPr lang="ru-RU" u="sng" dirty="0"/>
              <a:t>менее 22 недель или масса тела ребенка при рождении менее 500 грамм</a:t>
            </a:r>
            <a:r>
              <a:rPr lang="ru-RU" dirty="0"/>
              <a:t>, или в случае, если масса тела ребенка при рождении неизвестна, длина тела ребенка при рождении менее 25 см - при продолжительности жизни более 168 часов после рождения (7 суток</a:t>
            </a:r>
            <a:r>
              <a:rPr lang="ru-RU" dirty="0" smtClean="0"/>
              <a:t>).</a:t>
            </a:r>
          </a:p>
          <a:p>
            <a:endParaRPr lang="ru-RU" dirty="0"/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1 .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масса тела более 500 г  - </a:t>
            </a:r>
            <a:r>
              <a:rPr lang="ru-RU" b="1" dirty="0">
                <a:solidFill>
                  <a:srgbClr val="FF0000"/>
                </a:solidFill>
              </a:rPr>
              <a:t>вносим в т </a:t>
            </a:r>
            <a:r>
              <a:rPr lang="ru-RU" b="1" dirty="0" smtClean="0">
                <a:solidFill>
                  <a:srgbClr val="FF0000"/>
                </a:solidFill>
              </a:rPr>
              <a:t>2245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sz="4200" b="1" dirty="0">
                <a:solidFill>
                  <a:srgbClr val="FF0000"/>
                </a:solidFill>
              </a:rPr>
              <a:t> </a:t>
            </a:r>
            <a:r>
              <a:rPr lang="ru-RU" sz="4200" b="1" dirty="0" smtClean="0">
                <a:solidFill>
                  <a:srgbClr val="FF0000"/>
                </a:solidFill>
              </a:rPr>
              <a:t>     2. </a:t>
            </a:r>
            <a:r>
              <a:rPr lang="ru-RU" dirty="0" smtClean="0"/>
              <a:t>срок </a:t>
            </a:r>
            <a:r>
              <a:rPr lang="ru-RU" dirty="0" err="1"/>
              <a:t>гестации</a:t>
            </a:r>
            <a:r>
              <a:rPr lang="ru-RU" dirty="0"/>
              <a:t> более 22 недель, менее 500 г (многоплодная беременность)  - </a:t>
            </a:r>
            <a:r>
              <a:rPr lang="ru-RU" b="1" dirty="0" smtClean="0">
                <a:solidFill>
                  <a:srgbClr val="FF0000"/>
                </a:solidFill>
              </a:rPr>
              <a:t>не вносим в табл. 2245</a:t>
            </a:r>
            <a:r>
              <a:rPr lang="ru-RU" b="1" dirty="0" smtClean="0"/>
              <a:t>. </a:t>
            </a:r>
            <a:r>
              <a:rPr lang="ru-RU" dirty="0" smtClean="0"/>
              <a:t>Но </a:t>
            </a:r>
            <a:r>
              <a:rPr lang="ru-RU" dirty="0"/>
              <a:t>сведения по детям </a:t>
            </a:r>
            <a:r>
              <a:rPr lang="ru-RU" dirty="0" smtClean="0"/>
              <a:t>предоставляем отдельно</a:t>
            </a:r>
            <a:r>
              <a:rPr lang="ru-RU" dirty="0"/>
              <a:t>, так как роды с 22 недель </a:t>
            </a:r>
            <a:r>
              <a:rPr lang="ru-RU" dirty="0" err="1"/>
              <a:t>гестации</a:t>
            </a:r>
            <a:r>
              <a:rPr lang="ru-RU" dirty="0"/>
              <a:t> прошли, но по массе тела ребенок </a:t>
            </a:r>
            <a:r>
              <a:rPr lang="ru-RU" b="1" dirty="0">
                <a:solidFill>
                  <a:srgbClr val="FF0000"/>
                </a:solidFill>
              </a:rPr>
              <a:t>не может быть занесен в </a:t>
            </a:r>
            <a:r>
              <a:rPr lang="ru-RU" b="1" dirty="0" err="1" smtClean="0">
                <a:solidFill>
                  <a:srgbClr val="FF0000"/>
                </a:solidFill>
              </a:rPr>
              <a:t>табл</a:t>
            </a:r>
            <a:r>
              <a:rPr lang="ru-RU" b="1" dirty="0" smtClean="0">
                <a:solidFill>
                  <a:srgbClr val="FF0000"/>
                </a:solidFill>
              </a:rPr>
              <a:t> </a:t>
            </a:r>
            <a:r>
              <a:rPr lang="ru-RU" b="1" dirty="0">
                <a:solidFill>
                  <a:srgbClr val="FF0000"/>
                </a:solidFill>
              </a:rPr>
              <a:t>2245</a:t>
            </a:r>
            <a:r>
              <a:rPr lang="ru-RU" dirty="0"/>
              <a:t>. </a:t>
            </a:r>
            <a:r>
              <a:rPr lang="ru-RU" b="1" dirty="0">
                <a:solidFill>
                  <a:srgbClr val="FF0000"/>
                </a:solidFill>
              </a:rPr>
              <a:t>Будет разница в контроле</a:t>
            </a:r>
            <a:r>
              <a:rPr lang="ru-RU" b="1" dirty="0" smtClean="0">
                <a:solidFill>
                  <a:srgbClr val="FF0000"/>
                </a:solidFill>
              </a:rPr>
              <a:t>.</a:t>
            </a:r>
          </a:p>
          <a:p>
            <a:endParaRPr lang="ru-RU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ru-RU" dirty="0" smtClean="0"/>
              <a:t>        </a:t>
            </a:r>
            <a:r>
              <a:rPr lang="ru-RU" sz="4200" b="1" dirty="0" smtClean="0">
                <a:solidFill>
                  <a:srgbClr val="FF0000"/>
                </a:solidFill>
              </a:rPr>
              <a:t>3</a:t>
            </a:r>
            <a:r>
              <a:rPr lang="ru-RU" dirty="0" smtClean="0">
                <a:solidFill>
                  <a:srgbClr val="FF0000"/>
                </a:solidFill>
              </a:rPr>
              <a:t>.</a:t>
            </a:r>
            <a:r>
              <a:rPr lang="ru-RU" dirty="0" smtClean="0"/>
              <a:t> срок </a:t>
            </a:r>
            <a:r>
              <a:rPr lang="ru-RU" dirty="0" err="1"/>
              <a:t>гестации</a:t>
            </a:r>
            <a:r>
              <a:rPr lang="ru-RU" dirty="0"/>
              <a:t> менее 22 недель, масса тела менее 500 г, прожил более 168 ч – считаем новорожденным. </a:t>
            </a:r>
            <a:r>
              <a:rPr lang="ru-RU" b="1" dirty="0">
                <a:solidFill>
                  <a:srgbClr val="FF0000"/>
                </a:solidFill>
              </a:rPr>
              <a:t>Предоставляем информацию по таким детям. В табл. 2245 не вносим. </a:t>
            </a:r>
            <a:r>
              <a:rPr lang="ru-RU" b="1" dirty="0" smtClean="0">
                <a:solidFill>
                  <a:srgbClr val="FF0000"/>
                </a:solidFill>
              </a:rPr>
              <a:t>Разница </a:t>
            </a:r>
            <a:r>
              <a:rPr lang="ru-RU" b="1" dirty="0">
                <a:solidFill>
                  <a:srgbClr val="FF0000"/>
                </a:solidFill>
              </a:rPr>
              <a:t>по родам и детям будет</a:t>
            </a:r>
            <a:r>
              <a:rPr lang="ru-RU" b="1" dirty="0" smtClean="0">
                <a:solidFill>
                  <a:srgbClr val="FF0000"/>
                </a:solidFill>
              </a:rPr>
              <a:t>. Т.е. беременная поступила на роды менее 22 недель </a:t>
            </a:r>
            <a:r>
              <a:rPr lang="ru-RU" b="1" dirty="0" err="1" smtClean="0">
                <a:solidFill>
                  <a:srgbClr val="FF0000"/>
                </a:solidFill>
              </a:rPr>
              <a:t>гестации</a:t>
            </a:r>
            <a:r>
              <a:rPr lang="ru-RU" b="1" dirty="0" smtClean="0">
                <a:solidFill>
                  <a:srgbClr val="FF0000"/>
                </a:solidFill>
              </a:rPr>
              <a:t> и это никак не пройдет по родам и это необходимо учитывать.</a:t>
            </a:r>
            <a:endParaRPr lang="ru-RU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ru-RU" dirty="0" smtClean="0">
                <a:solidFill>
                  <a:prstClr val="black">
                    <a:lumMod val="50000"/>
                    <a:lumOff val="50000"/>
                  </a:prstClr>
                </a:solidFill>
              </a:rPr>
              <a:t>2</a:t>
            </a:r>
            <a:endParaRPr lang="ru-RU" dirty="0">
              <a:solidFill>
                <a:prstClr val="black">
                  <a:lumMod val="50000"/>
                  <a:lumOff val="50000"/>
                </a:prstClr>
              </a:solidFill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565146" y="4039032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568237" y="4574491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568237" y="5445224"/>
            <a:ext cx="273730" cy="186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094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/>
          </p:cNvSpPr>
          <p:nvPr>
            <p:ph type="title"/>
          </p:nvPr>
        </p:nvSpPr>
        <p:spPr>
          <a:xfrm>
            <a:off x="755576" y="260648"/>
            <a:ext cx="7543800" cy="105416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20482" name="Rectangle 3"/>
          <p:cNvSpPr>
            <a:spLocks noGrp="1"/>
          </p:cNvSpPr>
          <p:nvPr>
            <p:ph idx="1"/>
          </p:nvPr>
        </p:nvSpPr>
        <p:spPr>
          <a:xfrm>
            <a:off x="202372" y="1844824"/>
            <a:ext cx="8784976" cy="1368152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32500" lnSpcReduction="20000"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1800" dirty="0" smtClean="0">
                <a:latin typeface="Times New Roman" pitchFamily="18" charset="0"/>
              </a:rPr>
              <a:t>	</a:t>
            </a:r>
            <a:r>
              <a:rPr lang="ru-RU" sz="8000" b="1" dirty="0" err="1" smtClean="0">
                <a:latin typeface="Times New Roman" pitchFamily="18" charset="0"/>
              </a:rPr>
              <a:t>Табл</a:t>
            </a:r>
            <a:r>
              <a:rPr lang="ru-RU" sz="8000" b="1" dirty="0" smtClean="0">
                <a:latin typeface="Times New Roman" pitchFamily="18" charset="0"/>
              </a:rPr>
              <a:t> 2210</a:t>
            </a:r>
            <a:br>
              <a:rPr lang="ru-RU" sz="8000" b="1" dirty="0" smtClean="0">
                <a:latin typeface="Times New Roman" pitchFamily="18" charset="0"/>
              </a:rPr>
            </a:br>
            <a:r>
              <a:rPr lang="ru-RU" sz="4300" dirty="0" smtClean="0"/>
              <a:t>Принято родов (с </a:t>
            </a:r>
            <a:r>
              <a:rPr lang="ru-RU" sz="4300" dirty="0"/>
              <a:t>22 недель) - всего 1 </a:t>
            </a:r>
            <a:r>
              <a:rPr lang="ru-RU" sz="4300" dirty="0" smtClean="0"/>
              <a:t>___, кроме того, поступило родивших вне </a:t>
            </a:r>
            <a:r>
              <a:rPr lang="ru-RU" sz="4300" dirty="0"/>
              <a:t>родильного </a:t>
            </a:r>
            <a:r>
              <a:rPr lang="ru-RU" sz="4300" dirty="0" smtClean="0"/>
              <a:t>отделения </a:t>
            </a:r>
            <a:r>
              <a:rPr lang="ru-RU" sz="4300" dirty="0"/>
              <a:t>2  </a:t>
            </a:r>
            <a:r>
              <a:rPr lang="ru-RU" sz="4300" dirty="0" smtClean="0"/>
              <a:t>___.  </a:t>
            </a:r>
            <a:br>
              <a:rPr lang="ru-RU" sz="4300" dirty="0" smtClean="0"/>
            </a:br>
            <a:r>
              <a:rPr lang="ru-RU" sz="4300" dirty="0" smtClean="0"/>
              <a:t>Из  </a:t>
            </a:r>
            <a:r>
              <a:rPr lang="ru-RU" sz="4300" dirty="0"/>
              <a:t>общего числа родов</a:t>
            </a:r>
            <a:r>
              <a:rPr lang="ru-RU" sz="4300" dirty="0" smtClean="0"/>
              <a:t>: принято </a:t>
            </a:r>
            <a:r>
              <a:rPr lang="ru-RU" sz="4300" dirty="0"/>
              <a:t>родов у  детей  до 14 лет 3 </a:t>
            </a:r>
            <a:r>
              <a:rPr lang="ru-RU" sz="4300" dirty="0" smtClean="0"/>
              <a:t>______, </a:t>
            </a:r>
            <a:r>
              <a:rPr lang="ru-RU" sz="4300" dirty="0"/>
              <a:t>у ВИЧ-инфицированных </a:t>
            </a:r>
            <a:r>
              <a:rPr lang="ru-RU" sz="4300" dirty="0" smtClean="0"/>
              <a:t>женщин 4 ______. </a:t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общего числа родов: нормальные 5 ___________, </a:t>
            </a:r>
            <a:r>
              <a:rPr lang="ru-RU" sz="4300" dirty="0" smtClean="0"/>
              <a:t>многоплодные 6 </a:t>
            </a:r>
            <a:r>
              <a:rPr lang="ru-RU" sz="4300" dirty="0"/>
              <a:t>_________,   из них двоен 7 _________,  троен 8 _________, четыре и </a:t>
            </a:r>
            <a:r>
              <a:rPr lang="ru-RU" sz="4300" dirty="0" smtClean="0"/>
              <a:t>более ребенка 9 _________. Принято родов  у женщин, не состоявших под наблюдением в   женской консультации 10 _________, из них у  ВИЧ-инфицированных  женщин 11 </a:t>
            </a:r>
            <a:r>
              <a:rPr lang="ru-RU" sz="4300" dirty="0"/>
              <a:t>________. </a:t>
            </a:r>
            <a:r>
              <a:rPr lang="ru-RU" sz="4300" dirty="0" smtClean="0"/>
              <a:t/>
            </a:r>
            <a:br>
              <a:rPr lang="ru-RU" sz="4300" dirty="0" smtClean="0"/>
            </a:br>
            <a:r>
              <a:rPr lang="ru-RU" sz="4300" dirty="0" smtClean="0"/>
              <a:t>Из </a:t>
            </a:r>
            <a:r>
              <a:rPr lang="ru-RU" sz="4300" dirty="0"/>
              <a:t>гр. 1 - принято родов в сроки 22 - 28 недель 12 </a:t>
            </a:r>
            <a:r>
              <a:rPr lang="ru-RU" sz="4300" dirty="0" smtClean="0"/>
              <a:t>_______, из  </a:t>
            </a:r>
            <a:r>
              <a:rPr lang="ru-RU" sz="4300" dirty="0"/>
              <a:t>них  у женщин, не состоявших под  наблюдением  в  женской  </a:t>
            </a:r>
            <a:r>
              <a:rPr lang="ru-RU" sz="4300" dirty="0" smtClean="0"/>
              <a:t>консультации 13 ___. </a:t>
            </a:r>
            <a:br>
              <a:rPr lang="ru-RU" sz="4300" dirty="0" smtClean="0"/>
            </a:br>
            <a:r>
              <a:rPr lang="ru-RU" sz="4300" dirty="0" smtClean="0"/>
              <a:t>Число  </a:t>
            </a:r>
            <a:r>
              <a:rPr lang="ru-RU" sz="4300" dirty="0"/>
              <a:t>преждевременных  родов 22 - 37 </a:t>
            </a:r>
            <a:r>
              <a:rPr lang="ru-RU" sz="4300" dirty="0" smtClean="0"/>
              <a:t>недель 14______, в  </a:t>
            </a:r>
            <a:r>
              <a:rPr lang="ru-RU" sz="4300" dirty="0" err="1"/>
              <a:t>т.ч</a:t>
            </a:r>
            <a:r>
              <a:rPr lang="ru-RU" sz="4300" dirty="0"/>
              <a:t>. в перинатальных центрах 15 </a:t>
            </a:r>
            <a:r>
              <a:rPr lang="ru-RU" sz="4300" dirty="0" smtClean="0"/>
              <a:t>______.</a:t>
            </a:r>
            <a:endParaRPr lang="ru-RU" sz="4300" b="1" dirty="0" smtClean="0">
              <a:latin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51520" y="3284984"/>
            <a:ext cx="8532440" cy="37117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 – учитывается число родов только родильном отделении</a:t>
            </a:r>
          </a:p>
          <a:p>
            <a:pPr algn="just">
              <a:lnSpc>
                <a:spcPct val="80000"/>
              </a:lnSpc>
            </a:pPr>
            <a:r>
              <a:rPr lang="ru-RU" sz="1400" dirty="0" err="1">
                <a:latin typeface="Times New Roman" pitchFamily="18" charset="0"/>
              </a:rPr>
              <a:t>Табл</a:t>
            </a:r>
            <a:r>
              <a:rPr lang="ru-RU" sz="1400" dirty="0">
                <a:latin typeface="Times New Roman" pitchFamily="18" charset="0"/>
              </a:rPr>
              <a:t> 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 = Вкл. </a:t>
            </a:r>
            <a:r>
              <a:rPr lang="ru-RU" sz="1400" dirty="0" smtClean="0">
                <a:latin typeface="Times New Roman" pitchFamily="18" charset="0"/>
              </a:rPr>
              <a:t>№32 табл. </a:t>
            </a:r>
            <a:r>
              <a:rPr lang="ru-RU" sz="1400" dirty="0">
                <a:latin typeface="Times New Roman" pitchFamily="18" charset="0"/>
              </a:rPr>
              <a:t>100, стр.2 </a:t>
            </a:r>
            <a:r>
              <a:rPr lang="ru-RU" sz="1400" dirty="0" smtClean="0">
                <a:latin typeface="Times New Roman" pitchFamily="18" charset="0"/>
              </a:rPr>
              <a:t>гр. </a:t>
            </a:r>
            <a:r>
              <a:rPr lang="ru-RU" sz="1400" dirty="0">
                <a:latin typeface="Times New Roman" pitchFamily="18" charset="0"/>
              </a:rPr>
              <a:t>4. (число родов в организациях родовспоможения).</a:t>
            </a:r>
          </a:p>
          <a:p>
            <a:pPr algn="just"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2  - включены роды вне родильного отделения </a:t>
            </a:r>
            <a:r>
              <a:rPr lang="ru-RU" sz="1400" dirty="0">
                <a:latin typeface="Times New Roman" pitchFamily="18" charset="0"/>
              </a:rPr>
              <a:t>(на непрофильных койках, в транспорте, дома (если были госпитализированы), СМП.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</a:t>
            </a:r>
            <a:r>
              <a:rPr lang="ru-RU" sz="1400" dirty="0">
                <a:latin typeface="Times New Roman" pitchFamily="18" charset="0"/>
              </a:rPr>
              <a:t> Обращать внимание </a:t>
            </a:r>
            <a:r>
              <a:rPr lang="ru-RU" sz="1400" b="1" dirty="0">
                <a:latin typeface="Times New Roman" pitchFamily="18" charset="0"/>
              </a:rPr>
              <a:t>на соответствие числа родов </a:t>
            </a:r>
            <a:r>
              <a:rPr lang="ru-RU" sz="1400" dirty="0">
                <a:latin typeface="Times New Roman" pitchFamily="18" charset="0"/>
              </a:rPr>
              <a:t>(с учетом рождения двоен, троен, четырех детей и более) </a:t>
            </a:r>
            <a:r>
              <a:rPr lang="ru-RU" sz="1400" b="1" dirty="0">
                <a:latin typeface="Times New Roman" pitchFamily="18" charset="0"/>
              </a:rPr>
              <a:t>числу родившихся детей. </a:t>
            </a:r>
            <a:r>
              <a:rPr lang="ru-RU" sz="1400" dirty="0">
                <a:latin typeface="Times New Roman" pitchFamily="18" charset="0"/>
              </a:rPr>
              <a:t>При расхождении предоставлять подробное объяснение за подписью ответственного за составление отчета.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1400" dirty="0" smtClean="0">
                <a:latin typeface="Times New Roman" pitchFamily="18" charset="0"/>
              </a:rPr>
              <a:t>____________________________________________________________________________________________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12 принято родов срок 22-28 недель </a:t>
            </a:r>
            <a:r>
              <a:rPr lang="ru-RU" sz="1400" dirty="0">
                <a:latin typeface="Times New Roman" pitchFamily="18" charset="0"/>
              </a:rPr>
              <a:t>(от 154 дней, но менее 196 полных дней). </a:t>
            </a:r>
            <a:r>
              <a:rPr lang="ru-RU" sz="1400" dirty="0" smtClean="0">
                <a:latin typeface="Times New Roman" pitchFamily="18" charset="0"/>
              </a:rPr>
              <a:t>Ведется </a:t>
            </a:r>
            <a:r>
              <a:rPr lang="ru-RU" sz="1400" dirty="0">
                <a:latin typeface="Times New Roman" pitchFamily="18" charset="0"/>
              </a:rPr>
              <a:t>учет родов в родильном отделении (из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</a:t>
            </a:r>
            <a:r>
              <a:rPr lang="ru-RU" sz="1400" b="1" dirty="0">
                <a:latin typeface="Times New Roman" pitchFamily="18" charset="0"/>
              </a:rPr>
              <a:t>14 число преждевременных родов 22-37 </a:t>
            </a:r>
            <a:r>
              <a:rPr lang="ru-RU" sz="1400" dirty="0">
                <a:latin typeface="Times New Roman" pitchFamily="18" charset="0"/>
              </a:rPr>
              <a:t>недель (от 154 до 258 полных  дней, но менее 259 дней). </a:t>
            </a:r>
            <a:r>
              <a:rPr lang="ru-RU" sz="1400" dirty="0" smtClean="0">
                <a:latin typeface="Times New Roman" pitchFamily="18" charset="0"/>
              </a:rPr>
              <a:t> Ведется </a:t>
            </a:r>
            <a:r>
              <a:rPr lang="ru-RU" sz="1400" dirty="0">
                <a:latin typeface="Times New Roman" pitchFamily="18" charset="0"/>
              </a:rPr>
              <a:t>учет всех преждевременных родов</a:t>
            </a:r>
            <a:r>
              <a:rPr lang="ru-RU" sz="1400" dirty="0" smtClean="0">
                <a:latin typeface="Times New Roman" pitchFamily="18" charset="0"/>
              </a:rPr>
              <a:t>.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Стр. 15</a:t>
            </a:r>
            <a:r>
              <a:rPr lang="ru-RU" sz="1400" dirty="0" smtClean="0">
                <a:latin typeface="Times New Roman" pitchFamily="18" charset="0"/>
              </a:rPr>
              <a:t>. </a:t>
            </a:r>
            <a:r>
              <a:rPr lang="ru-RU" sz="1400" dirty="0">
                <a:latin typeface="Times New Roman" pitchFamily="18" charset="0"/>
              </a:rPr>
              <a:t>учитываются преждевременные </a:t>
            </a:r>
            <a:r>
              <a:rPr lang="ru-RU" sz="1400" dirty="0" smtClean="0">
                <a:latin typeface="Times New Roman" pitchFamily="18" charset="0"/>
              </a:rPr>
              <a:t>роды в </a:t>
            </a:r>
            <a:r>
              <a:rPr lang="ru-RU" sz="1400" dirty="0">
                <a:latin typeface="Times New Roman" pitchFamily="18" charset="0"/>
              </a:rPr>
              <a:t>перинатальных центрах, а во вкладыше </a:t>
            </a:r>
            <a:r>
              <a:rPr lang="ru-RU" sz="1400" dirty="0" smtClean="0">
                <a:latin typeface="Times New Roman" pitchFamily="18" charset="0"/>
              </a:rPr>
              <a:t>Ф-32 </a:t>
            </a:r>
            <a:r>
              <a:rPr lang="ru-RU" sz="1400" dirty="0">
                <a:latin typeface="Times New Roman" pitchFamily="18" charset="0"/>
              </a:rPr>
              <a:t>в организациях родовспоможения 3 уровня  (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1. </a:t>
            </a:r>
            <a:r>
              <a:rPr lang="ru-RU" sz="1400" dirty="0" smtClean="0">
                <a:latin typeface="Times New Roman" pitchFamily="18" charset="0"/>
              </a:rPr>
              <a:t>гр.7)</a:t>
            </a:r>
          </a:p>
          <a:p>
            <a:pPr>
              <a:lnSpc>
                <a:spcPct val="80000"/>
              </a:lnSpc>
            </a:pPr>
            <a:r>
              <a:rPr lang="ru-RU" sz="1400" b="1" dirty="0" smtClean="0">
                <a:latin typeface="Times New Roman" pitchFamily="18" charset="0"/>
              </a:rPr>
              <a:t>КОНТРОЛЬ</a:t>
            </a:r>
            <a:r>
              <a:rPr lang="ru-RU" sz="1400" b="1" dirty="0">
                <a:latin typeface="Times New Roman" pitchFamily="18" charset="0"/>
              </a:rPr>
              <a:t>: </a:t>
            </a:r>
            <a:r>
              <a:rPr lang="ru-RU" sz="1400" dirty="0">
                <a:latin typeface="Times New Roman" pitchFamily="18" charset="0"/>
              </a:rPr>
              <a:t>стр. 12 и стр. 14 имеется </a:t>
            </a:r>
            <a:r>
              <a:rPr lang="ru-RU" sz="1400" dirty="0" smtClean="0">
                <a:latin typeface="Times New Roman" pitchFamily="18" charset="0"/>
              </a:rPr>
              <a:t>межформенный контроль </a:t>
            </a:r>
            <a:r>
              <a:rPr lang="ru-RU" sz="1400" dirty="0">
                <a:latin typeface="Times New Roman" pitchFamily="18" charset="0"/>
              </a:rPr>
              <a:t>с вкладышем </a:t>
            </a:r>
            <a:r>
              <a:rPr lang="ru-RU" sz="1400" dirty="0" smtClean="0">
                <a:latin typeface="Times New Roman" pitchFamily="18" charset="0"/>
              </a:rPr>
              <a:t>Ф-32</a:t>
            </a:r>
            <a:r>
              <a:rPr lang="ru-RU" sz="1400" dirty="0">
                <a:latin typeface="Times New Roman" pitchFamily="18" charset="0"/>
              </a:rPr>
              <a:t>, в котором учитываются роды </a:t>
            </a:r>
            <a:r>
              <a:rPr lang="ru-RU" sz="1400" u="sng" dirty="0" smtClean="0">
                <a:latin typeface="Times New Roman" pitchFamily="18" charset="0"/>
              </a:rPr>
              <a:t>в </a:t>
            </a:r>
            <a:r>
              <a:rPr lang="ru-RU" sz="1400" u="sng" dirty="0">
                <a:latin typeface="Times New Roman" pitchFamily="18" charset="0"/>
              </a:rPr>
              <a:t>учреждениях родовспоможения</a:t>
            </a:r>
            <a:r>
              <a:rPr lang="ru-RU" sz="1400" dirty="0">
                <a:latin typeface="Times New Roman" pitchFamily="18" charset="0"/>
              </a:rPr>
              <a:t> по уровням </a:t>
            </a:r>
            <a:r>
              <a:rPr lang="ru-RU" sz="1400" dirty="0" smtClean="0">
                <a:latin typeface="Times New Roman" pitchFamily="18" charset="0"/>
              </a:rPr>
              <a:t>оказания медицинской </a:t>
            </a:r>
            <a:r>
              <a:rPr lang="ru-RU" sz="1400" dirty="0">
                <a:latin typeface="Times New Roman" pitchFamily="18" charset="0"/>
              </a:rPr>
              <a:t>помощи. </a:t>
            </a:r>
          </a:p>
          <a:p>
            <a:pPr>
              <a:lnSpc>
                <a:spcPct val="80000"/>
              </a:lnSpc>
            </a:pP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2210 </a:t>
            </a:r>
            <a:r>
              <a:rPr lang="ru-RU" sz="1400" dirty="0" smtClean="0">
                <a:latin typeface="Times New Roman" pitchFamily="18" charset="0"/>
              </a:rPr>
              <a:t>стр. </a:t>
            </a:r>
            <a:r>
              <a:rPr lang="ru-RU" sz="1400" dirty="0">
                <a:latin typeface="Times New Roman" pitchFamily="18" charset="0"/>
              </a:rPr>
              <a:t>12</a:t>
            </a:r>
            <a:r>
              <a:rPr lang="ru-RU" sz="1400" dirty="0" smtClean="0">
                <a:latin typeface="Times New Roman" pitchFamily="18" charset="0"/>
              </a:rPr>
              <a:t>=.Вкл</a:t>
            </a:r>
            <a:r>
              <a:rPr lang="ru-RU" sz="1400" dirty="0">
                <a:latin typeface="Times New Roman" pitchFamily="18" charset="0"/>
              </a:rPr>
              <a:t>. </a:t>
            </a:r>
            <a:r>
              <a:rPr lang="ru-RU" sz="1400" dirty="0" smtClean="0">
                <a:latin typeface="Times New Roman" pitchFamily="18" charset="0"/>
              </a:rPr>
              <a:t>№ 32</a:t>
            </a:r>
            <a:r>
              <a:rPr lang="ru-RU" sz="1400" dirty="0">
                <a:latin typeface="Times New Roman" pitchFamily="18" charset="0"/>
              </a:rPr>
              <a:t>, </a:t>
            </a:r>
            <a:r>
              <a:rPr lang="ru-RU" sz="1400" dirty="0" smtClean="0">
                <a:latin typeface="Times New Roman" pitchFamily="18" charset="0"/>
              </a:rPr>
              <a:t>табл. </a:t>
            </a:r>
            <a:r>
              <a:rPr lang="ru-RU" sz="1400" dirty="0">
                <a:latin typeface="Times New Roman" pitchFamily="18" charset="0"/>
              </a:rPr>
              <a:t>100, </a:t>
            </a:r>
            <a:r>
              <a:rPr lang="ru-RU" sz="1400" dirty="0" smtClean="0">
                <a:latin typeface="Times New Roman" pitchFamily="18" charset="0"/>
              </a:rPr>
              <a:t>стр. 2.1.</a:t>
            </a: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>
              <a:lnSpc>
                <a:spcPct val="80000"/>
              </a:lnSpc>
            </a:pPr>
            <a:endParaRPr lang="ru-RU" sz="1400" dirty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 smtClean="0">
              <a:latin typeface="Times New Roman" pitchFamily="18" charset="0"/>
            </a:endParaRPr>
          </a:p>
          <a:p>
            <a:pPr algn="just">
              <a:lnSpc>
                <a:spcPct val="80000"/>
              </a:lnSpc>
              <a:buFont typeface="Arial" charset="0"/>
              <a:buNone/>
            </a:pPr>
            <a:endParaRPr lang="ru-RU" sz="1400" dirty="0">
              <a:latin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9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84512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</a:rPr>
              <a:t>Раздел 2. Родовспоможение</a:t>
            </a:r>
          </a:p>
        </p:txBody>
      </p:sp>
      <p:sp>
        <p:nvSpPr>
          <p:cNvPr id="41987" name="Rectangle 3"/>
          <p:cNvSpPr>
            <a:spLocks noGrp="1"/>
          </p:cNvSpPr>
          <p:nvPr>
            <p:ph type="body" idx="4294967295"/>
          </p:nvPr>
        </p:nvSpPr>
        <p:spPr>
          <a:xfrm>
            <a:off x="0" y="1412776"/>
            <a:ext cx="8892480" cy="4708525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Font typeface="Arial" charset="0"/>
              <a:buNone/>
            </a:pPr>
            <a:r>
              <a:rPr lang="ru-RU" sz="2000" dirty="0" smtClean="0">
                <a:latin typeface="Times New Roman" pitchFamily="18" charset="0"/>
              </a:rPr>
              <a:t>	Т</a:t>
            </a:r>
            <a:r>
              <a:rPr lang="ru-RU" sz="2200" b="1" dirty="0" smtClean="0">
                <a:latin typeface="Times New Roman" pitchFamily="18" charset="0"/>
              </a:rPr>
              <a:t>абл. 2250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</a:t>
            </a:r>
            <a:r>
              <a:rPr lang="ru-RU" sz="2200" b="1" dirty="0" smtClean="0">
                <a:latin typeface="Times New Roman" pitchFamily="18" charset="0"/>
              </a:rPr>
              <a:t>УСЛОВНЫЙ КОНТРОЛЬ:</a:t>
            </a:r>
            <a:r>
              <a:rPr lang="ru-RU" sz="2200" dirty="0" smtClean="0">
                <a:latin typeface="Times New Roman" pitchFamily="18" charset="0"/>
              </a:rPr>
              <a:t> Число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1+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2) </a:t>
            </a:r>
            <a:r>
              <a:rPr lang="ru-RU" sz="2200" b="1" dirty="0" smtClean="0">
                <a:latin typeface="Times New Roman" pitchFamily="18" charset="0"/>
              </a:rPr>
              <a:t>= </a:t>
            </a:r>
            <a:r>
              <a:rPr lang="ru-RU" sz="2200" dirty="0" smtClean="0">
                <a:latin typeface="Times New Roman" pitchFamily="18" charset="0"/>
              </a:rPr>
              <a:t>число нормальных родов (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2210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5) + </a:t>
            </a:r>
            <a:r>
              <a:rPr lang="ru-RU" sz="2200" dirty="0" err="1" smtClean="0">
                <a:latin typeface="Times New Roman" pitchFamily="18" charset="0"/>
              </a:rPr>
              <a:t>табл</a:t>
            </a:r>
            <a:r>
              <a:rPr lang="ru-RU" sz="2200" dirty="0" smtClean="0">
                <a:latin typeface="Times New Roman" pitchFamily="18" charset="0"/>
              </a:rPr>
              <a:t> 2250 </a:t>
            </a:r>
            <a:r>
              <a:rPr lang="ru-RU" sz="2200" dirty="0" err="1" smtClean="0">
                <a:latin typeface="Times New Roman" pitchFamily="18" charset="0"/>
              </a:rPr>
              <a:t>стр</a:t>
            </a:r>
            <a:r>
              <a:rPr lang="ru-RU" sz="2200" dirty="0" smtClean="0">
                <a:latin typeface="Times New Roman" pitchFamily="18" charset="0"/>
              </a:rPr>
              <a:t> 1 (Число женщин, у которых зарегистрированы заболевания  и  патологические состояния, осложнившие роды и послеродовый период). </a:t>
            </a:r>
          </a:p>
          <a:p>
            <a:pPr algn="just">
              <a:lnSpc>
                <a:spcPct val="80000"/>
              </a:lnSpc>
              <a:buFont typeface="Arial" charset="0"/>
              <a:buNone/>
            </a:pPr>
            <a:r>
              <a:rPr lang="ru-RU" sz="2200" dirty="0" smtClean="0">
                <a:latin typeface="Times New Roman" pitchFamily="18" charset="0"/>
              </a:rPr>
              <a:t>	Случаи расхождения в контроле возможны, необходимо представить пояснение с указанием причин, диагнозов женщин.</a:t>
            </a:r>
          </a:p>
          <a:p>
            <a:pPr>
              <a:lnSpc>
                <a:spcPct val="80000"/>
              </a:lnSpc>
              <a:buFont typeface="Arial" charset="0"/>
              <a:buNone/>
            </a:pPr>
            <a:endParaRPr lang="ru-RU" sz="2200" dirty="0" smtClean="0">
              <a:latin typeface="Times New Roman" pitchFamily="18" charset="0"/>
            </a:endParaRPr>
          </a:p>
        </p:txBody>
      </p:sp>
      <p:sp>
        <p:nvSpPr>
          <p:cNvPr id="2" name="Овал 1"/>
          <p:cNvSpPr/>
          <p:nvPr/>
        </p:nvSpPr>
        <p:spPr>
          <a:xfrm>
            <a:off x="336533" y="4149079"/>
            <a:ext cx="1872208" cy="1711789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473891" y="4154178"/>
            <a:ext cx="1841928" cy="1723094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4089444" y="4152489"/>
            <a:ext cx="1750959" cy="17247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614028" y="4149079"/>
            <a:ext cx="1779239" cy="172819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339813" y="4782341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4334632" y="4782342"/>
            <a:ext cx="12223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Нормальные</a:t>
            </a:r>
            <a:br>
              <a:rPr lang="ru-RU" sz="1200" dirty="0" smtClean="0"/>
            </a:br>
            <a:r>
              <a:rPr lang="ru-RU" sz="1200" dirty="0" smtClean="0"/>
              <a:t> роды</a:t>
            </a:r>
            <a:endParaRPr lang="ru-RU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062133" y="4563734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6956596" y="4563735"/>
            <a:ext cx="100811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1200" dirty="0" smtClean="0"/>
              <a:t>Патология родов </a:t>
            </a:r>
            <a:r>
              <a:rPr lang="ru-RU" sz="1200" dirty="0" err="1" smtClean="0"/>
              <a:t>послеро-дового</a:t>
            </a:r>
            <a:r>
              <a:rPr lang="ru-RU" sz="1200" dirty="0" smtClean="0"/>
              <a:t> периода</a:t>
            </a:r>
            <a:endParaRPr lang="ru-RU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1634172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6085440" y="4736176"/>
            <a:ext cx="327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881773"/>
      </p:ext>
    </p:extLst>
  </p:cSld>
  <p:clrMapOvr>
    <a:masterClrMapping/>
  </p:clrMapOvr>
</p:sld>
</file>

<file path=ppt/theme/theme1.xml><?xml version="1.0" encoding="utf-8"?>
<a:theme xmlns:a="http://schemas.openxmlformats.org/drawingml/2006/main" name="Ретро">
  <a:themeElements>
    <a:clrScheme name="Ретро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Retrospect" id="{5F128B03-DCCA-4EEB-AB3B-CF2899314A46}" vid="{3F1AAB62-24C6-49D2-8E01-B56FAC9A3DCD}"/>
    </a:ext>
  </a:extLst>
</a:theme>
</file>

<file path=ppt/theme/theme10.xml><?xml version="1.0" encoding="utf-8"?>
<a:theme xmlns:a="http://schemas.openxmlformats.org/drawingml/2006/main" name="5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6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7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14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Шаблон презентации ЦНИИОИЗ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5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6_Шаблон презентации ЦНИИОИЗ 4x3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3152</TotalTime>
  <Words>1782</Words>
  <Application>Microsoft Office PowerPoint</Application>
  <PresentationFormat>Экран (4:3)</PresentationFormat>
  <Paragraphs>248</Paragraphs>
  <Slides>26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12</vt:i4>
      </vt:variant>
      <vt:variant>
        <vt:lpstr>Заголовки слайдов</vt:lpstr>
      </vt:variant>
      <vt:variant>
        <vt:i4>26</vt:i4>
      </vt:variant>
    </vt:vector>
  </HeadingPairs>
  <TitlesOfParts>
    <vt:vector size="38" baseType="lpstr">
      <vt:lpstr>Ретро</vt:lpstr>
      <vt:lpstr>1_Шаблон презентации ЦНИИОИЗ</vt:lpstr>
      <vt:lpstr>Шаблон презентации ЦНИИОИЗ 4x3</vt:lpstr>
      <vt:lpstr>1_Шаблон презентации ЦНИИОИЗ 4x3</vt:lpstr>
      <vt:lpstr>2_Шаблон презентации ЦНИИОИЗ 4x3</vt:lpstr>
      <vt:lpstr>3_Шаблон презентации ЦНИИОИЗ 4x3</vt:lpstr>
      <vt:lpstr>4_Шаблон презентации ЦНИИОИЗ 4x3</vt:lpstr>
      <vt:lpstr>5_Шаблон презентации ЦНИИОИЗ 4x3</vt:lpstr>
      <vt:lpstr>6_Шаблон презентации ЦНИИОИЗ 4x3</vt:lpstr>
      <vt:lpstr>5_Тема Office</vt:lpstr>
      <vt:lpstr>6_Тема Office</vt:lpstr>
      <vt:lpstr>7_Тема Office</vt:lpstr>
      <vt:lpstr> ИНФОРМАЦИЯ  ПО ЗАПОЛНЕНИЮ ФОРМ ФЕДЕРАЛЬНОГО СТАТИСТИЧЕСКОГО  НАБЛЮДЕНИЯ:  ФСН № 32  «Сведения о медицинской помощи беременным, роженицам и родильницам»,   вкладыш к  форме ФСН № 32 (232) «Сведения о регионализации акушерской и перинатальной помощи в родильных  домах (отделениях) и перинатальных центрах» </vt:lpstr>
      <vt:lpstr>Раздел 1. Медицинская помощь, оказанная беременным женщинам Что нового ?</vt:lpstr>
      <vt:lpstr>Раздел 2. Родовспоможение Что нового ?</vt:lpstr>
      <vt:lpstr>Раздел 2. Родовспоможение Что нового ?</vt:lpstr>
      <vt:lpstr>Таблица 101 (вкладыш к ф-32 (232)) Что нового?</vt:lpstr>
      <vt:lpstr>Раздел 1. Медицинская помощь, оказанная беременным женщинам</vt:lpstr>
      <vt:lpstr>Приказ Минздрава России от 27.12.2011 № 1687 н (с изменениями 13.09.2019 пр. № 755н) «О медицинских критериях рождения, форме документа о рождении и порядке его выдачи»</vt:lpstr>
      <vt:lpstr>Раздел 2. Родовспоможение</vt:lpstr>
      <vt:lpstr>Раздел 2. Родовспоможение</vt:lpstr>
      <vt:lpstr>По определению ВОЗ  недоношенными  считаются рожденные при сроке  22-37 полных недель гестации, что составляет интервал от 154 до 258 полных дней. Новорожденный является доношенным  с 259 дня «154 и более дней, но менее 259» </vt:lpstr>
      <vt:lpstr>Раздел 3. Сведения о новорожденных</vt:lpstr>
      <vt:lpstr>Презентация PowerPoint</vt:lpstr>
      <vt:lpstr>Презентация PowerPoint</vt:lpstr>
      <vt:lpstr>Раздел 3. Сведения о новорожденных</vt:lpstr>
      <vt:lpstr>   Заслуживает внимания проблема правомерности применения термина «здоровый недоношенный ребенок»</vt:lpstr>
      <vt:lpstr>Вкладыш в Ф-№ 32 (232) «Сведения о регионализации акушерской и перинатальной помощи в родильных  домах (отделениях) и перинатальных центрах»</vt:lpstr>
      <vt:lpstr>Критические акушерские состояния (стр. 7-7.4)</vt:lpstr>
      <vt:lpstr>Учет акушерских операций </vt:lpstr>
      <vt:lpstr>Вызовы бригад реанимационной помощи (стр. 11-11.3)</vt:lpstr>
      <vt:lpstr>Ммежформенный контроль</vt:lpstr>
      <vt:lpstr>ФСН №14 сведения о деятельности подразделений медицинской организации, оказывающих медицинскую помощь в стационарных условиях</vt:lpstr>
      <vt:lpstr>ФСН №30 сведения о медицинской организации</vt:lpstr>
      <vt:lpstr> ФСН №61  </vt:lpstr>
      <vt:lpstr>Прямые и косвенные причины материнской смертности</vt:lpstr>
      <vt:lpstr>Примеры прямых причин материнской смерти:</vt:lpstr>
      <vt:lpstr>Примеры косвенных причин материнской смерти: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Елена Александровна Бронникова</cp:lastModifiedBy>
  <cp:revision>285</cp:revision>
  <dcterms:created xsi:type="dcterms:W3CDTF">2016-11-26T20:08:14Z</dcterms:created>
  <dcterms:modified xsi:type="dcterms:W3CDTF">2020-12-09T02:00:27Z</dcterms:modified>
</cp:coreProperties>
</file>