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85" r:id="rId1"/>
  </p:sldMasterIdLst>
  <p:notesMasterIdLst>
    <p:notesMasterId r:id="rId42"/>
  </p:notesMasterIdLst>
  <p:handoutMasterIdLst>
    <p:handoutMasterId r:id="rId43"/>
  </p:handoutMasterIdLst>
  <p:sldIdLst>
    <p:sldId id="575" r:id="rId2"/>
    <p:sldId id="576" r:id="rId3"/>
    <p:sldId id="577" r:id="rId4"/>
    <p:sldId id="578" r:id="rId5"/>
    <p:sldId id="581" r:id="rId6"/>
    <p:sldId id="582" r:id="rId7"/>
    <p:sldId id="583" r:id="rId8"/>
    <p:sldId id="635" r:id="rId9"/>
    <p:sldId id="584" r:id="rId10"/>
    <p:sldId id="585" r:id="rId11"/>
    <p:sldId id="586" r:id="rId12"/>
    <p:sldId id="637" r:id="rId13"/>
    <p:sldId id="639" r:id="rId14"/>
    <p:sldId id="640" r:id="rId15"/>
    <p:sldId id="642" r:id="rId16"/>
    <p:sldId id="643" r:id="rId17"/>
    <p:sldId id="600" r:id="rId18"/>
    <p:sldId id="641" r:id="rId19"/>
    <p:sldId id="601" r:id="rId20"/>
    <p:sldId id="602" r:id="rId21"/>
    <p:sldId id="603" r:id="rId22"/>
    <p:sldId id="628" r:id="rId23"/>
    <p:sldId id="604" r:id="rId24"/>
    <p:sldId id="605" r:id="rId25"/>
    <p:sldId id="606" r:id="rId26"/>
    <p:sldId id="607" r:id="rId27"/>
    <p:sldId id="608" r:id="rId28"/>
    <p:sldId id="609" r:id="rId29"/>
    <p:sldId id="631" r:id="rId30"/>
    <p:sldId id="632" r:id="rId31"/>
    <p:sldId id="633" r:id="rId32"/>
    <p:sldId id="634" r:id="rId33"/>
    <p:sldId id="610" r:id="rId34"/>
    <p:sldId id="622" r:id="rId35"/>
    <p:sldId id="613" r:id="rId36"/>
    <p:sldId id="614" r:id="rId37"/>
    <p:sldId id="623" r:id="rId38"/>
    <p:sldId id="616" r:id="rId39"/>
    <p:sldId id="617" r:id="rId40"/>
    <p:sldId id="619" r:id="rId41"/>
  </p:sldIdLst>
  <p:sldSz cx="9144000" cy="6858000" type="screen4x3"/>
  <p:notesSz cx="6797675" cy="9874250"/>
  <p:defaultTextStyle>
    <a:defPPr>
      <a:defRPr lang="ru-RU"/>
    </a:defPPr>
    <a:lvl1pPr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Екатерина А. Шелепова" initials="ЕАШ" lastIdx="0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B9E1FD"/>
    <a:srgbClr val="FFFF99"/>
    <a:srgbClr val="4F81BD"/>
    <a:srgbClr val="CC6600"/>
    <a:srgbClr val="FF9900"/>
    <a:srgbClr val="008000"/>
    <a:srgbClr val="FF0000"/>
    <a:srgbClr val="42699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168" autoAdjust="0"/>
    <p:restoredTop sz="86079" autoAdjust="0"/>
  </p:normalViewPr>
  <p:slideViewPr>
    <p:cSldViewPr snapToObjects="1">
      <p:cViewPr varScale="1">
        <p:scale>
          <a:sx n="113" d="100"/>
          <a:sy n="11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4147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notesMaster" Target="notesMasters/notesMaster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handoutMaster" Target="handoutMasters/handoutMaster1.xml"/><Relationship Id="rId48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fld id="{5B2427E5-7F4F-4233-9E86-2527C35996D5}" type="datetimeFigureOut">
              <a:rPr lang="ru-RU" altLang="ru-RU"/>
              <a:pPr>
                <a:defRPr/>
              </a:pPr>
              <a:t>09.12.2020</a:t>
            </a:fld>
            <a:endParaRPr lang="ru-RU" altLang="ru-RU"/>
          </a:p>
        </p:txBody>
      </p:sp>
      <p:sp>
        <p:nvSpPr>
          <p:cNvPr id="1515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1515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15163BE-9A36-4D27-8870-6831D79FA08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1738895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5380"/>
          </a:xfrm>
          <a:prstGeom prst="rect">
            <a:avLst/>
          </a:prstGeom>
        </p:spPr>
        <p:txBody>
          <a:bodyPr vert="horz" lIns="91126" tIns="45563" rIns="91126" bIns="45563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049F6B1-9090-4137-9CF5-F9DC7F4821B0}" type="datetimeFigureOut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31863" y="741363"/>
            <a:ext cx="4933950" cy="37004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26" tIns="45563" rIns="91126" bIns="45563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450" y="4691818"/>
            <a:ext cx="5438775" cy="4442539"/>
          </a:xfrm>
          <a:prstGeom prst="rect">
            <a:avLst/>
          </a:prstGeom>
        </p:spPr>
        <p:txBody>
          <a:bodyPr vert="horz" lIns="91126" tIns="45563" rIns="91126" bIns="45563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Calibri" panose="020F0502020204030204" pitchFamily="34" charset="0"/>
                <a:cs typeface="Arial" panose="020B0604020202020204" pitchFamily="34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49688" y="9377282"/>
            <a:ext cx="2946400" cy="495380"/>
          </a:xfrm>
          <a:prstGeom prst="rect">
            <a:avLst/>
          </a:prstGeom>
        </p:spPr>
        <p:txBody>
          <a:bodyPr vert="horz" wrap="square" lIns="91126" tIns="45563" rIns="91126" bIns="45563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BA5C2445-E14B-4FEE-BF6A-E5BAD03746D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6733883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Номер слайда 6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36600" indent="-28257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33475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585913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39938" indent="-225425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4971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543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115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68738" indent="-225425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>
              <a:spcBef>
                <a:spcPct val="0"/>
              </a:spcBef>
            </a:pPr>
            <a:fld id="{07B1DEF2-3DB8-45C6-87F5-5ECD18BE41E9}" type="slidenum">
              <a:rPr lang="ru-RU" altLang="ru-RU" smtClean="0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1</a:t>
            </a:fld>
            <a:endParaRPr lang="ru-RU" altLang="ru-RU" smtClean="0">
              <a:solidFill>
                <a:srgbClr val="000000"/>
              </a:solidFill>
            </a:endParaRPr>
          </a:p>
        </p:txBody>
      </p:sp>
      <p:sp>
        <p:nvSpPr>
          <p:cNvPr id="33795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6" name="Заметки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33797" name="Номер слайда 3"/>
          <p:cNvSpPr txBox="1">
            <a:spLocks noGrp="1"/>
          </p:cNvSpPr>
          <p:nvPr/>
        </p:nvSpPr>
        <p:spPr bwMode="auto">
          <a:xfrm>
            <a:off x="3849688" y="9377282"/>
            <a:ext cx="2946400" cy="495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126" tIns="45563" rIns="91126" bIns="45563"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</a:pPr>
            <a:fld id="{A7373E52-7565-457B-A7EA-8D3746C5995B}" type="slidenum">
              <a:rPr lang="ru-RU" altLang="ru-RU">
                <a:solidFill>
                  <a:srgbClr val="000000"/>
                </a:solidFill>
              </a:rPr>
              <a:pPr algn="r" eaLnBrk="1" hangingPunct="1">
                <a:spcBef>
                  <a:spcPct val="0"/>
                </a:spcBef>
              </a:pPr>
              <a:t>1</a:t>
            </a:fld>
            <a:endParaRPr lang="ru-RU" alt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01750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Таблица 1000.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В таблице указывается вид подчиненности медицинской организации (юридическое лицо), на конец отчетного года. </a:t>
            </a: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Сумма строк 1, 2, 3  ровна Всего медицинских организаций в субъекте</a:t>
            </a: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4 строку включаются сведения о числе медицинских организаций, расположенных в сельских поселениях сельских муниципальных образований, 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а также в сельских населенных пунктах, входящих в состав городских поселений или городских округов</a:t>
            </a:r>
            <a:endParaRPr lang="ru-RU" sz="1200" b="1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3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37488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Обратите внимание, что в таблицу добавлены круглосуточные отделения</a:t>
            </a:r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для Участников и ветеранов войн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ru-RU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представляются сведения о наличии указанных подразделений в структуре медицинской организации.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с 1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по</a:t>
            </a:r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4 заполняют стационары, имеющие в своем составе отделения (койки) для обслуживания перечисленных контингентов. В таблицу не включаются данные госпиталей ветеранов ВОВ и специализированных учреждений для  инвалидов войны, участников и ветеранов войн.</a:t>
            </a:r>
          </a:p>
          <a:p>
            <a:pPr fontAlgn="base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Строки 2 – 4 заполняют независимо от профиля коек и от наличия отделения.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этом же разделе указываются сведения: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дневных стационарах для пациентов, страдающих психическими расстройствами и наркологическими заболеваниями, и числе мест в них; </a:t>
            </a: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пансионатах для приезжих пациентов и числе мест в них;</a:t>
            </a:r>
            <a:r>
              <a:rPr lang="ru-RU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/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о психиатрических отделениях специализированного типа и числе коек в них.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В таблице 1006 в строках 5 – 8 представляются данные, содержащиеся в соответствующих строках отчетной формы отраслевого статистического наблюдения №14-дс «Сведения о деятельности дневных стационаров медицинских организаций».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Строки 10-11 заполняют по данным «Сводной ведомости учета движения пациентов и коечного фонда медицинской</a:t>
            </a:r>
            <a:r>
              <a:rPr lang="ru-RU" altLang="ru-RU" sz="1200" b="1" baseline="0" dirty="0" smtClean="0">
                <a:latin typeface="Times New Roman" panose="02020603050405020304" pitchFamily="18" charset="0"/>
              </a:rPr>
              <a:t>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организации, оказывающей медицинскую помощь в стационарных условиях» (учетная форма № 016/у-02) только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специализированные отделения .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Сверить обязательно с формой 36-ПЛ.</a:t>
            </a:r>
          </a:p>
          <a:p>
            <a:endParaRPr lang="ru-RU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4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09011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1 равна  сумме строк со 2 по 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1200" b="1" dirty="0" smtClean="0">
                <a:cs typeface="Arial" charset="0"/>
              </a:rPr>
              <a:t>Строка 8 указывается как для центров здоровья – юридических лиц, так и для центров здоровья, являющихся структурными подразделениями других медицинских организаций</a:t>
            </a:r>
          </a:p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2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указывается </a:t>
            </a:r>
            <a:r>
              <a:rPr lang="ru-RU" altLang="ru-RU" sz="1200" b="1" dirty="0" smtClean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травмпунктов, 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200" b="0" dirty="0" smtClean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5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9420396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отчете медицинской организации, обособленного структурного подразделения(амбулатории, участковой больницы, входящих в состав районных поликлиник) в таблицу включают численность прикрепленного населения на 31.12.2018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altLang="ru-RU" sz="1200" b="1" dirty="0" smtClean="0">
                <a:latin typeface="Times New Roman" panose="02020603050405020304" pitchFamily="18" charset="0"/>
              </a:rPr>
              <a:t>В сводном отчете субъекта таблица 1050 должна содержать официальные данные Росстата по состоянию на начало отчетного года и может не равняться сумме численности прикрепленного населения подведомственных медицинских организаций</a:t>
            </a:r>
          </a:p>
          <a:p>
            <a:pPr marL="342900" indent="-342900" algn="l" eaLnBrk="1" hangingPunct="1">
              <a:defRPr/>
            </a:pPr>
            <a:r>
              <a:rPr lang="ru-RU" dirty="0" smtClean="0"/>
              <a:t> Обратите внимание  Строка 1 должна быть ровна </a:t>
            </a:r>
            <a:r>
              <a:rPr lang="ru-RU" sz="1200" b="1" dirty="0" smtClean="0">
                <a:cs typeface="Arial" charset="0"/>
              </a:rPr>
              <a:t>сумме строк 2+7+8    </a:t>
            </a:r>
          </a:p>
          <a:p>
            <a:pPr algn="l"/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BA5C2445-E14B-4FEE-BF6A-E5BAD03746DF}" type="slidenum">
              <a:rPr lang="ru-RU" altLang="ru-RU" smtClean="0"/>
              <a:pPr>
                <a:defRPr/>
              </a:pPr>
              <a:t>6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541097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804425B-5534-42EF-AA28-C821A71A2BAF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61F86B8-9EDB-4E97-8C43-8253D853539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7549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6F68373-58CF-497D-9E9E-E6A40CD67BD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7A061FC-B8CE-4C7A-A30A-56CA9087E6F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702383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EB6EC08-7445-4209-A925-ADFB3362F425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4C77C2BA-FB8B-4685-8608-F70630376C4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660490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F9C042D4-8C3B-407B-8FCB-718821AF03DD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FC7FFE8-1FC9-4CBB-B873-D4AE23C07CE3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67554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6877822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32084-4FBB-4435-9AF4-7014B74732E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541932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C9D7EB08-6F85-44E9-B5A0-3862B5A51C87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32084EFC-BB70-4CBF-B9EA-5B1964E241B6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48501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7ADA5C2-88C4-48CB-839F-C98081875B8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7FA9FFAA-0A0A-4E25-9FC7-4C28F4642F98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148122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672DDD4-7B9F-43DB-AF36-51C2C7AB50E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21159EC-5277-46E0-907B-10BB001049A5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933027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7657237-0AA3-49B5-9205-89BB6A13CEDB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0418B84E-6545-4C58-B090-BC4C74866D92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836091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216BD1D0-5881-4095-A9DD-4BA98D516AEE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106CF34B-BC21-4BE7-8D61-B83EB59191A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031878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C098282-DB10-4905-9B8D-5029D4E6B926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E58B1D2C-4F19-456F-99D5-2C2264F2A18B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850510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852EA27-1FBF-43DD-B505-306A13B68638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A1693372-B4EC-45F6-A198-08265E21096D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93347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1896992-CE98-47BD-9991-95B2D874A3EC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eaLnBrk="0" hangingPunct="0">
              <a:defRPr/>
            </a:lvl1pPr>
          </a:lstStyle>
          <a:p>
            <a:pPr>
              <a:defRPr/>
            </a:pPr>
            <a:fld id="{D21E4338-C834-4E77-A2DF-1ADA816FBD2F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849480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4C3ED91-4089-43E8-9136-8CA538EB13E0}" type="datetime1">
              <a:rPr lang="ru-RU"/>
              <a:pPr>
                <a:defRPr/>
              </a:pPr>
              <a:t>09.12.2020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latin typeface="Calibri" pitchFamily="34" charset="0"/>
                <a:cs typeface="Arial" charset="0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13B4837-6CE5-427B-98C3-4AC7D8764E99}" type="slidenum">
              <a:rPr lang="ru-RU" altLang="ru-RU"/>
              <a:pPr>
                <a:defRPr/>
              </a:pPr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0" r:id="rId1"/>
    <p:sldLayoutId id="2147483891" r:id="rId2"/>
    <p:sldLayoutId id="2147483892" r:id="rId3"/>
    <p:sldLayoutId id="2147483893" r:id="rId4"/>
    <p:sldLayoutId id="2147483894" r:id="rId5"/>
    <p:sldLayoutId id="2147483895" r:id="rId6"/>
    <p:sldLayoutId id="2147483896" r:id="rId7"/>
    <p:sldLayoutId id="2147483897" r:id="rId8"/>
    <p:sldLayoutId id="2147483898" r:id="rId9"/>
    <p:sldLayoutId id="2147483899" r:id="rId10"/>
    <p:sldLayoutId id="2147483900" r:id="rId11"/>
    <p:sldLayoutId id="2147483901" r:id="rId12"/>
    <p:sldLayoutId id="2147483902" r:id="rId13"/>
    <p:sldLayoutId id="2147483903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jp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ctrTitle"/>
          </p:nvPr>
        </p:nvSpPr>
        <p:spPr>
          <a:xfrm>
            <a:off x="-180528" y="2060849"/>
            <a:ext cx="9324528" cy="2232248"/>
          </a:xfrm>
        </p:spPr>
        <p:txBody>
          <a:bodyPr/>
          <a:lstStyle/>
          <a:p>
            <a:pPr eaLnBrk="1" hangingPunct="1">
              <a:lnSpc>
                <a:spcPct val="120000"/>
              </a:lnSpc>
              <a:spcBef>
                <a:spcPct val="100000"/>
              </a:spcBef>
              <a:defRPr/>
            </a:pP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Форма №</a:t>
            </a:r>
            <a:r>
              <a:rPr lang="en-US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30</a:t>
            </a: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/>
            </a:r>
            <a:b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</a:br>
            <a:r>
              <a:rPr lang="ru-RU" altLang="ru-RU" sz="3600" b="1" dirty="0">
                <a:solidFill>
                  <a:schemeClr val="bg1"/>
                </a:solidFill>
                <a:latin typeface="Times New Roman" panose="02020603050405020304" pitchFamily="18" charset="0"/>
              </a:rPr>
              <a:t>«Сведения о медицинской организации»</a:t>
            </a:r>
            <a:endParaRPr lang="ru-RU" altLang="ru-RU" sz="3600" b="1" dirty="0" smtClean="0">
              <a:solidFill>
                <a:schemeClr val="bg1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Arial" panose="020B0604020202020204" pitchFamily="34" charset="0"/>
            </a:endParaRPr>
          </a:p>
        </p:txBody>
      </p:sp>
      <p:sp>
        <p:nvSpPr>
          <p:cNvPr id="15364" name="Прямоугольник 3"/>
          <p:cNvSpPr>
            <a:spLocks noChangeArrowheads="1"/>
          </p:cNvSpPr>
          <p:nvPr/>
        </p:nvSpPr>
        <p:spPr bwMode="auto">
          <a:xfrm>
            <a:off x="3643313" y="6448425"/>
            <a:ext cx="2224087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dirty="0">
                <a:solidFill>
                  <a:srgbClr val="FFFFFF"/>
                </a:solidFill>
                <a:latin typeface="Arial" charset="0"/>
              </a:rPr>
              <a:t>Москва, </a:t>
            </a:r>
            <a:r>
              <a:rPr lang="ru-RU" altLang="ru-RU" sz="1600" dirty="0" smtClean="0">
                <a:solidFill>
                  <a:srgbClr val="FFFFFF"/>
                </a:solidFill>
                <a:latin typeface="Arial" charset="0"/>
              </a:rPr>
              <a:t>2020</a:t>
            </a:r>
            <a:endParaRPr lang="ru-RU" altLang="ru-RU" sz="1600" dirty="0">
              <a:solidFill>
                <a:srgbClr val="FFFFFF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1358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5"/>
          <p:cNvSpPr>
            <a:spLocks noChangeArrowheads="1"/>
          </p:cNvSpPr>
          <p:nvPr/>
        </p:nvSpPr>
        <p:spPr bwMode="auto">
          <a:xfrm>
            <a:off x="685800" y="1219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400" b="1">
                <a:latin typeface="Times New Roman" panose="02020603050405020304" pitchFamily="18" charset="0"/>
              </a:rPr>
              <a:t>РАЗДЕЛ </a:t>
            </a:r>
            <a:r>
              <a:rPr lang="en-US" altLang="ru-RU" sz="2400" b="1">
                <a:latin typeface="Times New Roman" panose="02020603050405020304" pitchFamily="18" charset="0"/>
              </a:rPr>
              <a:t>IV</a:t>
            </a:r>
            <a:r>
              <a:rPr lang="ru-RU" altLang="ru-RU" sz="2400" b="1">
                <a:latin typeface="Times New Roman" panose="02020603050405020304" pitchFamily="18" charset="0"/>
              </a:rPr>
              <a:t>. ДЕЯТЕЛЬНОСТЬ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МЕДИЦИНСКОЙ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ОРГАНИЗАЦИИ ПО ОКАЗАНИЮ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МЕДИЦИНСКОЙ ПОМОЩИ В</a:t>
            </a:r>
            <a:r>
              <a:rPr lang="en-US" altLang="ru-RU" sz="2400" b="1">
                <a:latin typeface="Times New Roman" panose="02020603050405020304" pitchFamily="18" charset="0"/>
              </a:rPr>
              <a:t/>
            </a:r>
            <a:br>
              <a:rPr lang="en-US" altLang="ru-RU" sz="2400" b="1">
                <a:latin typeface="Times New Roman" panose="02020603050405020304" pitchFamily="18" charset="0"/>
              </a:rPr>
            </a:br>
            <a:r>
              <a:rPr lang="en-US" altLang="ru-RU" sz="24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400" b="1">
                <a:latin typeface="Times New Roman" panose="02020603050405020304" pitchFamily="18" charset="0"/>
              </a:rPr>
              <a:t> СТАЦИОНАРНЫХ УСЛОВИЯХ</a:t>
            </a:r>
          </a:p>
        </p:txBody>
      </p:sp>
    </p:spTree>
    <p:extLst>
      <p:ext uri="{BB962C8B-B14F-4D97-AF65-F5344CB8AC3E}">
        <p14:creationId xmlns:p14="http://schemas.microsoft.com/office/powerpoint/2010/main" val="374737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381000" y="457200"/>
            <a:ext cx="8610600" cy="5334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</a:pPr>
            <a:r>
              <a:rPr lang="ru-RU" altLang="ru-RU" sz="1800" smtClean="0">
                <a:latin typeface="Times New Roman" panose="02020603050405020304" pitchFamily="18" charset="0"/>
              </a:rPr>
              <a:t>Приказ Минздравсоцразвития России от 17.05.2012 N 555н  «Об утверждении номенклатуры коечного фонда по профилям медицинской помощи»</a:t>
            </a: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304800" y="1143000"/>
            <a:ext cx="8610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НОМЕНКЛАТУРА КОЕЧНОГО ФОНДА </a:t>
            </a:r>
          </a:p>
          <a:p>
            <a:pPr algn="ctr">
              <a:lnSpc>
                <a:spcPct val="8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>
                <a:latin typeface="Times New Roman" panose="02020603050405020304" pitchFamily="18" charset="0"/>
              </a:rPr>
              <a:t>ПО ПРОФИЛЯМ МЕДИЦИНСКОЙ ПОМОЩИ</a:t>
            </a:r>
          </a:p>
        </p:txBody>
      </p:sp>
      <p:graphicFrame>
        <p:nvGraphicFramePr>
          <p:cNvPr id="5166" name="Group 46"/>
          <p:cNvGraphicFramePr>
            <a:graphicFrameLocks noGrp="1"/>
          </p:cNvGraphicFramePr>
          <p:nvPr>
            <p:ph sz="half" idx="2"/>
          </p:nvPr>
        </p:nvGraphicFramePr>
        <p:xfrm>
          <a:off x="76200" y="1695450"/>
          <a:ext cx="8915400" cy="5113337"/>
        </p:xfrm>
        <a:graphic>
          <a:graphicData uri="http://schemas.openxmlformats.org/drawingml/2006/table">
            <a:tbl>
              <a:tblPr/>
              <a:tblGrid>
                <a:gridCol w="265906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25633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</a:tblGrid>
              <a:tr h="518224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медицинской помощи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Профиль койки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</a:t>
                      </a:r>
                      <a:endParaRPr kumimoji="0" lang="ru-RU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187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акушерское дело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койки сестринского ухода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акушерство и гинекология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беременных и рожениц, патологии беременности, гинекологические, гинекологические для детей, гинекологические для вспомогательных репродуктивных технологий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3309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аллергология и иммунология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аллергологические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анестезиология и реаниматология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реанимационные, реанимационные для новорожденных, интенсивной терапии, интенсивной терапии для новорожденных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гастроэнтерология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гастроэнтерологические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….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..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38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дерматовенерология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дерматологические, венерологические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51822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кардиология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кардиологические, кардиологические интенсивной терапии, кардиологические для больных с острым инфарктом миокарда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731611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неврология  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неврологические, неврологические для больных с острыми нарушениями мозгового кровообращения, неврологические интенсивной терапии, психоневрологические для детей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3159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неонатология           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патологии новорожденных и недоношенных детей,  для новорожденных             </a:t>
                      </a: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4BD97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3382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040251"/>
              </p:ext>
            </p:extLst>
          </p:nvPr>
        </p:nvGraphicFramePr>
        <p:xfrm>
          <a:off x="251519" y="1017067"/>
          <a:ext cx="8640962" cy="5507078"/>
        </p:xfrm>
        <a:graphic>
          <a:graphicData uri="http://schemas.openxmlformats.org/drawingml/2006/table">
            <a:tbl>
              <a:tblPr firstRow="1" firstCol="1" bandRow="1"/>
              <a:tblGrid>
                <a:gridCol w="2504571">
                  <a:extLst>
                    <a:ext uri="{9D8B030D-6E8A-4147-A177-3AD203B41FA5}">
                      <a16:colId xmlns:a16="http://schemas.microsoft.com/office/drawing/2014/main" xmlns="" val="64181981"/>
                    </a:ext>
                  </a:extLst>
                </a:gridCol>
                <a:gridCol w="611652">
                  <a:extLst>
                    <a:ext uri="{9D8B030D-6E8A-4147-A177-3AD203B41FA5}">
                      <a16:colId xmlns:a16="http://schemas.microsoft.com/office/drawing/2014/main" xmlns="" val="3439713143"/>
                    </a:ext>
                  </a:extLst>
                </a:gridCol>
                <a:gridCol w="785542">
                  <a:extLst>
                    <a:ext uri="{9D8B030D-6E8A-4147-A177-3AD203B41FA5}">
                      <a16:colId xmlns:a16="http://schemas.microsoft.com/office/drawing/2014/main" xmlns="" val="2973015329"/>
                    </a:ext>
                  </a:extLst>
                </a:gridCol>
                <a:gridCol w="785542">
                  <a:extLst>
                    <a:ext uri="{9D8B030D-6E8A-4147-A177-3AD203B41FA5}">
                      <a16:colId xmlns:a16="http://schemas.microsoft.com/office/drawing/2014/main" xmlns="" val="1587270373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xmlns="" val="3661597614"/>
                    </a:ext>
                  </a:extLst>
                </a:gridCol>
                <a:gridCol w="782782">
                  <a:extLst>
                    <a:ext uri="{9D8B030D-6E8A-4147-A177-3AD203B41FA5}">
                      <a16:colId xmlns:a16="http://schemas.microsoft.com/office/drawing/2014/main" xmlns="" val="2154284395"/>
                    </a:ext>
                  </a:extLst>
                </a:gridCol>
                <a:gridCol w="704946">
                  <a:extLst>
                    <a:ext uri="{9D8B030D-6E8A-4147-A177-3AD203B41FA5}">
                      <a16:colId xmlns:a16="http://schemas.microsoft.com/office/drawing/2014/main" xmlns="" val="130112359"/>
                    </a:ext>
                  </a:extLst>
                </a:gridCol>
                <a:gridCol w="861169">
                  <a:extLst>
                    <a:ext uri="{9D8B030D-6E8A-4147-A177-3AD203B41FA5}">
                      <a16:colId xmlns:a16="http://schemas.microsoft.com/office/drawing/2014/main" xmlns="" val="1025718049"/>
                    </a:ext>
                  </a:extLst>
                </a:gridCol>
                <a:gridCol w="821976">
                  <a:extLst>
                    <a:ext uri="{9D8B030D-6E8A-4147-A177-3AD203B41FA5}">
                      <a16:colId xmlns:a16="http://schemas.microsoft.com/office/drawing/2014/main" xmlns="" val="1486941793"/>
                    </a:ext>
                  </a:extLst>
                </a:gridCol>
              </a:tblGrid>
              <a:tr h="259501"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Профиль коек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 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коек, фактически развернутых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 свернутых на ремонт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отчетном году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152943615"/>
                  </a:ext>
                </a:extLst>
              </a:tr>
              <a:tr h="18961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 конец отчетного года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располо-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женных</a:t>
                      </a:r>
                      <a:b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сельской местности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средне-годовых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поступило пациентов, всего, чел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сельских жителей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поступивших (гр. 6):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972473465"/>
                  </a:ext>
                </a:extLst>
              </a:tr>
              <a:tr h="5190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0–17 лет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лиц старше трудоспо-собного возраста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64808502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15538804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Всего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6847811"/>
                  </a:ext>
                </a:extLst>
              </a:tr>
              <a:tr h="243467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74394616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аллергологические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2017243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spc="-4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беременных и рожениц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16577098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патологии беременности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82331357"/>
                  </a:ext>
                </a:extLst>
              </a:tr>
              <a:tr h="1217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111515762"/>
                  </a:ext>
                </a:extLst>
              </a:tr>
              <a:tr h="36520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гинекологические для вспомогательных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репродуктивных технологий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9123269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гинекологические для детей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51585914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5607111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гастроэнтерологические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8290039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2137972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16650600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геронтологические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048271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4231212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дерматологические</a:t>
                      </a: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71288631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1766356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spc="-3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венерологические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58406038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65488175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33711141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63670363"/>
                  </a:ext>
                </a:extLst>
              </a:tr>
              <a:tr h="155701">
                <a:tc>
                  <a:txBody>
                    <a:bodyPr/>
                    <a:lstStyle/>
                    <a:p>
                      <a:pPr marL="36195" algn="l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инфекционные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2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2067063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лепрозные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9191061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10927806"/>
                  </a:ext>
                </a:extLst>
              </a:tr>
              <a:tr h="142726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6599272"/>
                  </a:ext>
                </a:extLst>
              </a:tr>
              <a:tr h="285451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76616262"/>
                  </a:ext>
                </a:extLst>
              </a:tr>
              <a:tr h="285451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кардиологические для больных с острым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инфарктом миокарда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7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0111" marR="5011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09504044"/>
                  </a:ext>
                </a:extLst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79512" y="188640"/>
            <a:ext cx="8712968" cy="8284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РАЗДЕЛ </a:t>
            </a:r>
            <a:r>
              <a:rPr lang="en-US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. ДЕЯТЕЛЬНОСТЬ МЕДИЦИНСКОЙ ОРГАНИЗАЦИИ ПО ОКАЗАНИЮ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spcAft>
                <a:spcPts val="50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МЕДИЦИНСКОЙ ПОМОЩИ В СТАЦИОНАРНЫХ УСЛОВИЯХ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ctr">
              <a:spcAft>
                <a:spcPts val="2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sz="12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Коечный фонд и его использование</a:t>
            </a:r>
            <a:endParaRPr lang="ru-RU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1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(3100)                                                                                                                                                   </a:t>
            </a:r>
            <a:r>
              <a:rPr lang="ru-RU" sz="1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Коды по ОКЕИ: койка – 911; койко-день 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  <a:sym typeface="Symbol" panose="05050102010706020507" pitchFamily="18" charset="2"/>
              </a:rPr>
              <a:t></a:t>
            </a:r>
            <a:r>
              <a:rPr lang="ru-RU" sz="1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9111; человек – 792</a:t>
            </a:r>
            <a:endParaRPr lang="ru-RU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8" name="Rectangle 524"/>
          <p:cNvSpPr>
            <a:spLocks noChangeArrowheads="1"/>
          </p:cNvSpPr>
          <p:nvPr/>
        </p:nvSpPr>
        <p:spPr bwMode="auto">
          <a:xfrm>
            <a:off x="5562600" y="2514600"/>
            <a:ext cx="3352800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</a:rPr>
              <a:t>Строки 17.1  и 18.1 включают в себя лепрозные и инфекционные койки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5039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745624" y="1158082"/>
          <a:ext cx="7652752" cy="5410200"/>
        </p:xfrm>
        <a:graphic>
          <a:graphicData uri="http://schemas.openxmlformats.org/drawingml/2006/table">
            <a:tbl>
              <a:tblPr firstRow="1" firstCol="1" bandRow="1"/>
              <a:tblGrid>
                <a:gridCol w="2281994">
                  <a:extLst>
                    <a:ext uri="{9D8B030D-6E8A-4147-A177-3AD203B41FA5}">
                      <a16:colId xmlns:a16="http://schemas.microsoft.com/office/drawing/2014/main" xmlns="" val="4029661850"/>
                    </a:ext>
                  </a:extLst>
                </a:gridCol>
                <a:gridCol w="557295">
                  <a:extLst>
                    <a:ext uri="{9D8B030D-6E8A-4147-A177-3AD203B41FA5}">
                      <a16:colId xmlns:a16="http://schemas.microsoft.com/office/drawing/2014/main" xmlns="" val="73851028"/>
                    </a:ext>
                  </a:extLst>
                </a:gridCol>
                <a:gridCol w="640286">
                  <a:extLst>
                    <a:ext uri="{9D8B030D-6E8A-4147-A177-3AD203B41FA5}">
                      <a16:colId xmlns:a16="http://schemas.microsoft.com/office/drawing/2014/main" xmlns="" val="1454975035"/>
                    </a:ext>
                  </a:extLst>
                </a:gridCol>
                <a:gridCol w="715732">
                  <a:extLst>
                    <a:ext uri="{9D8B030D-6E8A-4147-A177-3AD203B41FA5}">
                      <a16:colId xmlns:a16="http://schemas.microsoft.com/office/drawing/2014/main" xmlns="" val="3108741844"/>
                    </a:ext>
                  </a:extLst>
                </a:gridCol>
                <a:gridCol w="568361">
                  <a:extLst>
                    <a:ext uri="{9D8B030D-6E8A-4147-A177-3AD203B41FA5}">
                      <a16:colId xmlns:a16="http://schemas.microsoft.com/office/drawing/2014/main" xmlns="" val="3419966575"/>
                    </a:ext>
                  </a:extLst>
                </a:gridCol>
                <a:gridCol w="713217">
                  <a:extLst>
                    <a:ext uri="{9D8B030D-6E8A-4147-A177-3AD203B41FA5}">
                      <a16:colId xmlns:a16="http://schemas.microsoft.com/office/drawing/2014/main" xmlns="" val="2650179189"/>
                    </a:ext>
                  </a:extLst>
                </a:gridCol>
                <a:gridCol w="642298">
                  <a:extLst>
                    <a:ext uri="{9D8B030D-6E8A-4147-A177-3AD203B41FA5}">
                      <a16:colId xmlns:a16="http://schemas.microsoft.com/office/drawing/2014/main" xmlns="" val="1492201986"/>
                    </a:ext>
                  </a:extLst>
                </a:gridCol>
                <a:gridCol w="784640">
                  <a:extLst>
                    <a:ext uri="{9D8B030D-6E8A-4147-A177-3AD203B41FA5}">
                      <a16:colId xmlns:a16="http://schemas.microsoft.com/office/drawing/2014/main" xmlns="" val="2266493016"/>
                    </a:ext>
                  </a:extLst>
                </a:gridCol>
                <a:gridCol w="748929">
                  <a:extLst>
                    <a:ext uri="{9D8B030D-6E8A-4147-A177-3AD203B41FA5}">
                      <a16:colId xmlns:a16="http://schemas.microsoft.com/office/drawing/2014/main" xmlns="" val="3468878506"/>
                    </a:ext>
                  </a:extLst>
                </a:gridCol>
              </a:tblGrid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37221448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наркологические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304374600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02999121"/>
                  </a:ext>
                </a:extLst>
              </a:tr>
              <a:tr h="331963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для больных с острыми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нарушениями мозгового кровообращения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169382641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неврологические интенсивной терапии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20818950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неврологические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06948139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психоневрологические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65287134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6327461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нефрологические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296057172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marL="36195" algn="l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88157407"/>
                  </a:ext>
                </a:extLst>
              </a:tr>
              <a:tr h="221309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из них: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торакальные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1207609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абдоминальные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88409582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онкоурологические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30477488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онкогинекологические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07653213"/>
                  </a:ext>
                </a:extLst>
              </a:tr>
              <a:tr h="129164">
                <a:tc>
                  <a:txBody>
                    <a:bodyPr/>
                    <a:lstStyle/>
                    <a:p>
                      <a:pPr algn="l">
                        <a:lnSpc>
                          <a:spcPts val="110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головы и шеи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40868158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371475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онкологические опухолей костей, кожи и мягких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тканей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26.6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99513578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algn="l">
                        <a:lnSpc>
                          <a:spcPts val="1180"/>
                        </a:lnSpc>
                        <a:spcAft>
                          <a:spcPts val="0"/>
                        </a:spcAft>
                        <a:tabLst>
                          <a:tab pos="90170" algn="l"/>
                          <a:tab pos="676275" algn="l"/>
                        </a:tabLs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онкологические паллиативные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26.7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6601894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онкологические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8414918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68020477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180340" indent="-14414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</a:t>
                      </a:r>
                      <a:b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кохлеарной   имплантации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5804280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оториноларингологические</a:t>
                      </a: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54297383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из них оториноларингологические для детей </a:t>
                      </a:r>
                      <a:b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для кохлеарной   имплантации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87881465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2327292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офтальмологические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0866052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ожоговые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48697690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взрослых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96141787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паллиативные для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74380385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педиатрические соматические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49943715"/>
                  </a:ext>
                </a:extLst>
              </a:tr>
              <a:tr h="241428">
                <a:tc>
                  <a:txBody>
                    <a:bodyPr/>
                    <a:lstStyle/>
                    <a:p>
                      <a:pPr marL="21590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 патологии новорожденных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 недоношенных детей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35.1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20997831"/>
                  </a:ext>
                </a:extLst>
              </a:tr>
              <a:tr h="120714">
                <a:tc>
                  <a:txBody>
                    <a:bodyPr/>
                    <a:lstStyle/>
                    <a:p>
                      <a:pPr marL="21590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койки для новорожденных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35.2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4321" marR="543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288327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65309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774040"/>
              </p:ext>
            </p:extLst>
          </p:nvPr>
        </p:nvGraphicFramePr>
        <p:xfrm>
          <a:off x="395536" y="620684"/>
          <a:ext cx="8352927" cy="5418233"/>
        </p:xfrm>
        <a:graphic>
          <a:graphicData uri="http://schemas.openxmlformats.org/drawingml/2006/table">
            <a:tbl>
              <a:tblPr firstRow="1" firstCol="1" bandRow="1"/>
              <a:tblGrid>
                <a:gridCol w="2490781">
                  <a:extLst>
                    <a:ext uri="{9D8B030D-6E8A-4147-A177-3AD203B41FA5}">
                      <a16:colId xmlns:a16="http://schemas.microsoft.com/office/drawing/2014/main" xmlns="" val="1664607478"/>
                    </a:ext>
                  </a:extLst>
                </a:gridCol>
                <a:gridCol w="608284">
                  <a:extLst>
                    <a:ext uri="{9D8B030D-6E8A-4147-A177-3AD203B41FA5}">
                      <a16:colId xmlns:a16="http://schemas.microsoft.com/office/drawing/2014/main" xmlns="" val="2649863474"/>
                    </a:ext>
                  </a:extLst>
                </a:gridCol>
                <a:gridCol w="698867">
                  <a:extLst>
                    <a:ext uri="{9D8B030D-6E8A-4147-A177-3AD203B41FA5}">
                      <a16:colId xmlns:a16="http://schemas.microsoft.com/office/drawing/2014/main" xmlns="" val="2384085532"/>
                    </a:ext>
                  </a:extLst>
                </a:gridCol>
                <a:gridCol w="781216">
                  <a:extLst>
                    <a:ext uri="{9D8B030D-6E8A-4147-A177-3AD203B41FA5}">
                      <a16:colId xmlns:a16="http://schemas.microsoft.com/office/drawing/2014/main" xmlns="" val="355834560"/>
                    </a:ext>
                  </a:extLst>
                </a:gridCol>
                <a:gridCol w="620363">
                  <a:extLst>
                    <a:ext uri="{9D8B030D-6E8A-4147-A177-3AD203B41FA5}">
                      <a16:colId xmlns:a16="http://schemas.microsoft.com/office/drawing/2014/main" xmlns="" val="3148900483"/>
                    </a:ext>
                  </a:extLst>
                </a:gridCol>
                <a:gridCol w="778473">
                  <a:extLst>
                    <a:ext uri="{9D8B030D-6E8A-4147-A177-3AD203B41FA5}">
                      <a16:colId xmlns:a16="http://schemas.microsoft.com/office/drawing/2014/main" xmlns="" val="1301009365"/>
                    </a:ext>
                  </a:extLst>
                </a:gridCol>
                <a:gridCol w="701063">
                  <a:extLst>
                    <a:ext uri="{9D8B030D-6E8A-4147-A177-3AD203B41FA5}">
                      <a16:colId xmlns:a16="http://schemas.microsoft.com/office/drawing/2014/main" xmlns="" val="2074909786"/>
                    </a:ext>
                  </a:extLst>
                </a:gridCol>
                <a:gridCol w="856430">
                  <a:extLst>
                    <a:ext uri="{9D8B030D-6E8A-4147-A177-3AD203B41FA5}">
                      <a16:colId xmlns:a16="http://schemas.microsoft.com/office/drawing/2014/main" xmlns="" val="2103462997"/>
                    </a:ext>
                  </a:extLst>
                </a:gridCol>
                <a:gridCol w="817450">
                  <a:extLst>
                    <a:ext uri="{9D8B030D-6E8A-4147-A177-3AD203B41FA5}">
                      <a16:colId xmlns:a16="http://schemas.microsoft.com/office/drawing/2014/main" xmlns="" val="2616275294"/>
                    </a:ext>
                  </a:extLst>
                </a:gridCol>
              </a:tblGrid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35553603"/>
                  </a:ext>
                </a:extLst>
              </a:tr>
              <a:tr h="306295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психосоматические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77960094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соматопсихиатрические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213887244"/>
                  </a:ext>
                </a:extLst>
              </a:tr>
              <a:tr h="306295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психиатрические для судебно-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психиатрической экспертизы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29748245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психиатрические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11896218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профпатологические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3264286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6704407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пульмонологические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145749870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радиологические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84927647"/>
                  </a:ext>
                </a:extLst>
              </a:tr>
              <a:tr h="15314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5430431"/>
                  </a:ext>
                </a:extLst>
              </a:tr>
              <a:tr h="614699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центральной нервной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 и органов чувств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8564698"/>
                  </a:ext>
                </a:extLst>
              </a:tr>
              <a:tr h="53009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взрослых больных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системы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94761582"/>
                  </a:ext>
                </a:extLst>
              </a:tr>
              <a:tr h="262138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наркологические для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0650652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43.4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6932632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реабилитационные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93231686"/>
                  </a:ext>
                </a:extLst>
              </a:tr>
              <a:tr h="597803">
                <a:tc>
                  <a:txBody>
                    <a:bodyPr/>
                    <a:lstStyle/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в том числе: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 с заболеваниями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ts val="118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центральной нервной системы и органов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чувств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92768454"/>
                  </a:ext>
                </a:extLst>
              </a:tr>
              <a:tr h="396100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для детей</a:t>
                      </a:r>
                      <a:b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с заболеваниями опорно-двигательного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аппарата и периферической нервной системы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68537969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реабилитационные соматические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44.3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3482703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реанимационные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1585419"/>
                  </a:ext>
                </a:extLst>
              </a:tr>
              <a:tr h="262138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из них: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реанимационные для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593531609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63829788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интенсивной терапии для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440493687"/>
                  </a:ext>
                </a:extLst>
              </a:tr>
              <a:tr h="131069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ru-RU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для </a:t>
                      </a:r>
                      <a:r>
                        <a:rPr lang="en-US" sz="800" spc="-2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COVID-19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solidFill>
                            <a:srgbClr val="FF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45.4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784" marR="5178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7919823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6763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0825096"/>
              </p:ext>
            </p:extLst>
          </p:nvPr>
        </p:nvGraphicFramePr>
        <p:xfrm>
          <a:off x="179512" y="404661"/>
          <a:ext cx="8712969" cy="5544618"/>
        </p:xfrm>
        <a:graphic>
          <a:graphicData uri="http://schemas.openxmlformats.org/drawingml/2006/table">
            <a:tbl>
              <a:tblPr firstRow="1" firstCol="1" bandRow="1"/>
              <a:tblGrid>
                <a:gridCol w="2598142">
                  <a:extLst>
                    <a:ext uri="{9D8B030D-6E8A-4147-A177-3AD203B41FA5}">
                      <a16:colId xmlns:a16="http://schemas.microsoft.com/office/drawing/2014/main" xmlns="" val="3441460555"/>
                    </a:ext>
                  </a:extLst>
                </a:gridCol>
                <a:gridCol w="634503">
                  <a:extLst>
                    <a:ext uri="{9D8B030D-6E8A-4147-A177-3AD203B41FA5}">
                      <a16:colId xmlns:a16="http://schemas.microsoft.com/office/drawing/2014/main" xmlns="" val="1997077649"/>
                    </a:ext>
                  </a:extLst>
                </a:gridCol>
                <a:gridCol w="728991">
                  <a:extLst>
                    <a:ext uri="{9D8B030D-6E8A-4147-A177-3AD203B41FA5}">
                      <a16:colId xmlns:a16="http://schemas.microsoft.com/office/drawing/2014/main" xmlns="" val="611862457"/>
                    </a:ext>
                  </a:extLst>
                </a:gridCol>
                <a:gridCol w="814890">
                  <a:extLst>
                    <a:ext uri="{9D8B030D-6E8A-4147-A177-3AD203B41FA5}">
                      <a16:colId xmlns:a16="http://schemas.microsoft.com/office/drawing/2014/main" xmlns="" val="1160656923"/>
                    </a:ext>
                  </a:extLst>
                </a:gridCol>
                <a:gridCol w="647103">
                  <a:extLst>
                    <a:ext uri="{9D8B030D-6E8A-4147-A177-3AD203B41FA5}">
                      <a16:colId xmlns:a16="http://schemas.microsoft.com/office/drawing/2014/main" xmlns="" val="999201360"/>
                    </a:ext>
                  </a:extLst>
                </a:gridCol>
                <a:gridCol w="812027">
                  <a:extLst>
                    <a:ext uri="{9D8B030D-6E8A-4147-A177-3AD203B41FA5}">
                      <a16:colId xmlns:a16="http://schemas.microsoft.com/office/drawing/2014/main" xmlns="" val="2706588031"/>
                    </a:ext>
                  </a:extLst>
                </a:gridCol>
                <a:gridCol w="731283">
                  <a:extLst>
                    <a:ext uri="{9D8B030D-6E8A-4147-A177-3AD203B41FA5}">
                      <a16:colId xmlns:a16="http://schemas.microsoft.com/office/drawing/2014/main" xmlns="" val="49879992"/>
                    </a:ext>
                  </a:extLst>
                </a:gridCol>
                <a:gridCol w="893345">
                  <a:extLst>
                    <a:ext uri="{9D8B030D-6E8A-4147-A177-3AD203B41FA5}">
                      <a16:colId xmlns:a16="http://schemas.microsoft.com/office/drawing/2014/main" xmlns="" val="2443984497"/>
                    </a:ext>
                  </a:extLst>
                </a:gridCol>
                <a:gridCol w="852685">
                  <a:extLst>
                    <a:ext uri="{9D8B030D-6E8A-4147-A177-3AD203B41FA5}">
                      <a16:colId xmlns:a16="http://schemas.microsoft.com/office/drawing/2014/main" xmlns="" val="1526433860"/>
                    </a:ext>
                  </a:extLst>
                </a:gridCol>
              </a:tblGrid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ревматологические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6304931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ревматологические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4535254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сестринского ухода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57827942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помощи краткосрочного пребывания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72709925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скорой медицинской помощи суточного пребывания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267428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терапевтические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062123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токсикологические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2895288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8123389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травматологические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3584850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ортопедические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4146649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ортопедические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5698025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туберкулезные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94816552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туберкулезные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56404417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78926924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63728998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из них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уроандрологические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60.1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73681600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2506941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абдоминальной хирургии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829044887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0897947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5283473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нейрохирургические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2248056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торакальной хирургии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988653432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торакальной хирургии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8083732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кардиохирургические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50785863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сосудистой хирургии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2420230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гнойные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635167988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хирургические гнойные для детей 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07076789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челюстно-лицевой хирургии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8286547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челюстно-лицевой хирургии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976612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эндокринологические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82916587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эндокринологические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88553725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койки для взрослых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920079184"/>
                  </a:ext>
                </a:extLst>
              </a:tr>
              <a:tr h="145911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прочие койки для детей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815241836"/>
                  </a:ext>
                </a:extLst>
              </a:tr>
              <a:tr h="29182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spc="-2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того, «движение» больных новорожденных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9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8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</a:t>
                      </a:r>
                      <a:endParaRPr lang="ru-RU" sz="9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1444" marR="51444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012004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8939557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623694"/>
              </p:ext>
            </p:extLst>
          </p:nvPr>
        </p:nvGraphicFramePr>
        <p:xfrm>
          <a:off x="611560" y="980729"/>
          <a:ext cx="8075241" cy="1224136"/>
        </p:xfrm>
        <a:graphic>
          <a:graphicData uri="http://schemas.openxmlformats.org/drawingml/2006/table">
            <a:tbl>
              <a:tblPr firstRow="1" firstCol="1" bandRow="1"/>
              <a:tblGrid>
                <a:gridCol w="2407977">
                  <a:extLst>
                    <a:ext uri="{9D8B030D-6E8A-4147-A177-3AD203B41FA5}">
                      <a16:colId xmlns:a16="http://schemas.microsoft.com/office/drawing/2014/main" xmlns="" val="788700397"/>
                    </a:ext>
                  </a:extLst>
                </a:gridCol>
                <a:gridCol w="588062">
                  <a:extLst>
                    <a:ext uri="{9D8B030D-6E8A-4147-A177-3AD203B41FA5}">
                      <a16:colId xmlns:a16="http://schemas.microsoft.com/office/drawing/2014/main" xmlns="" val="883410227"/>
                    </a:ext>
                  </a:extLst>
                </a:gridCol>
                <a:gridCol w="675635">
                  <a:extLst>
                    <a:ext uri="{9D8B030D-6E8A-4147-A177-3AD203B41FA5}">
                      <a16:colId xmlns:a16="http://schemas.microsoft.com/office/drawing/2014/main" xmlns="" val="4091180360"/>
                    </a:ext>
                  </a:extLst>
                </a:gridCol>
                <a:gridCol w="755246">
                  <a:extLst>
                    <a:ext uri="{9D8B030D-6E8A-4147-A177-3AD203B41FA5}">
                      <a16:colId xmlns:a16="http://schemas.microsoft.com/office/drawing/2014/main" xmlns="" val="2146096682"/>
                    </a:ext>
                  </a:extLst>
                </a:gridCol>
                <a:gridCol w="599739">
                  <a:extLst>
                    <a:ext uri="{9D8B030D-6E8A-4147-A177-3AD203B41FA5}">
                      <a16:colId xmlns:a16="http://schemas.microsoft.com/office/drawing/2014/main" xmlns="" val="1721996564"/>
                    </a:ext>
                  </a:extLst>
                </a:gridCol>
                <a:gridCol w="752592">
                  <a:extLst>
                    <a:ext uri="{9D8B030D-6E8A-4147-A177-3AD203B41FA5}">
                      <a16:colId xmlns:a16="http://schemas.microsoft.com/office/drawing/2014/main" xmlns="" val="4055788274"/>
                    </a:ext>
                  </a:extLst>
                </a:gridCol>
                <a:gridCol w="677758">
                  <a:extLst>
                    <a:ext uri="{9D8B030D-6E8A-4147-A177-3AD203B41FA5}">
                      <a16:colId xmlns:a16="http://schemas.microsoft.com/office/drawing/2014/main" xmlns="" val="2973745731"/>
                    </a:ext>
                  </a:extLst>
                </a:gridCol>
                <a:gridCol w="827957">
                  <a:extLst>
                    <a:ext uri="{9D8B030D-6E8A-4147-A177-3AD203B41FA5}">
                      <a16:colId xmlns:a16="http://schemas.microsoft.com/office/drawing/2014/main" xmlns="" val="2767248205"/>
                    </a:ext>
                  </a:extLst>
                </a:gridCol>
                <a:gridCol w="790275">
                  <a:extLst>
                    <a:ext uri="{9D8B030D-6E8A-4147-A177-3AD203B41FA5}">
                      <a16:colId xmlns:a16="http://schemas.microsoft.com/office/drawing/2014/main" xmlns="" val="1873867098"/>
                    </a:ext>
                  </a:extLst>
                </a:gridCol>
              </a:tblGrid>
              <a:tr h="306034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highlight>
                            <a:srgbClr val="00FF00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общего числа (стр. 01) – платных коек  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40403384"/>
                  </a:ext>
                </a:extLst>
              </a:tr>
              <a:tr h="918102">
                <a:tc>
                  <a:txBody>
                    <a:bodyPr/>
                    <a:lstStyle/>
                    <a:p>
                      <a:pPr marL="36195"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Кроме того – дополнительно развернутые койки для лечения пациентов с </a:t>
                      </a:r>
                      <a:r>
                        <a:rPr lang="en-US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COVID</a:t>
                      </a:r>
                      <a:r>
                        <a:rPr lang="ru-RU" sz="14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- 19 (инфекционные)</a:t>
                      </a:r>
                      <a:endParaRPr lang="ru-RU" sz="14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FF0000"/>
                          </a:solidFill>
                          <a:effectLst/>
                          <a:highlight>
                            <a:srgbClr val="00FFFF"/>
                          </a:highlight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endParaRPr lang="ru-RU" sz="12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b="1" dirty="0"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58416" marR="58416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030984432"/>
                  </a:ext>
                </a:extLst>
              </a:tr>
            </a:tbl>
          </a:graphicData>
        </a:graphic>
      </p:graphicFrame>
      <p:sp>
        <p:nvSpPr>
          <p:cNvPr id="4" name="Rectangle 524"/>
          <p:cNvSpPr>
            <a:spLocks noChangeArrowheads="1"/>
          </p:cNvSpPr>
          <p:nvPr/>
        </p:nvSpPr>
        <p:spPr bwMode="auto">
          <a:xfrm>
            <a:off x="1475656" y="2514600"/>
            <a:ext cx="7439744" cy="10668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r>
              <a:rPr lang="ru-RU" sz="1600" dirty="0" smtClean="0"/>
              <a:t>В итоговую </a:t>
            </a:r>
            <a:r>
              <a:rPr lang="ru-RU" sz="1600" dirty="0"/>
              <a:t>строку (1) </a:t>
            </a:r>
            <a:r>
              <a:rPr lang="ru-RU" sz="1600" dirty="0" smtClean="0"/>
              <a:t>включается </a:t>
            </a:r>
            <a:r>
              <a:rPr lang="ru-RU" sz="1600" dirty="0"/>
              <a:t>«строка 80» начиная с 6 графы (это сумма строк со 2 по </a:t>
            </a:r>
            <a:r>
              <a:rPr lang="ru-RU" sz="1600" dirty="0" smtClean="0"/>
              <a:t>77 (</a:t>
            </a:r>
            <a:r>
              <a:rPr lang="ru-RU" sz="1600" dirty="0"/>
              <a:t>по основным строкам) + 80 строка).</a:t>
            </a:r>
          </a:p>
          <a:p>
            <a:r>
              <a:rPr lang="ru-RU" sz="1600" dirty="0"/>
              <a:t>Данные стр.80 – гр.3,4,5 в стр.1 не входят.</a:t>
            </a:r>
          </a:p>
        </p:txBody>
      </p:sp>
    </p:spTree>
    <p:extLst>
      <p:ext uri="{BB962C8B-B14F-4D97-AF65-F5344CB8AC3E}">
        <p14:creationId xmlns:p14="http://schemas.microsoft.com/office/powerpoint/2010/main" val="35934688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4"/>
          <p:cNvSpPr>
            <a:spLocks noChangeArrowheads="1"/>
          </p:cNvSpPr>
          <p:nvPr/>
        </p:nvSpPr>
        <p:spPr bwMode="auto">
          <a:xfrm>
            <a:off x="380789" y="1524000"/>
            <a:ext cx="8497888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u="sng" dirty="0">
                <a:solidFill>
                  <a:srgbClr val="FF0000"/>
                </a:solidFill>
                <a:latin typeface="Times New Roman" panose="02020603050405020304" pitchFamily="18" charset="0"/>
              </a:rPr>
              <a:t>Необходимо обратить внимание на показатель деятельности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стационара:                </a:t>
            </a:r>
            <a:r>
              <a:rPr lang="ru-RU" altLang="ru-RU" sz="1800" b="1" dirty="0">
                <a:solidFill>
                  <a:srgbClr val="3333CC"/>
                </a:solidFill>
                <a:latin typeface="Times New Roman" panose="02020603050405020304" pitchFamily="18" charset="0"/>
              </a:rPr>
              <a:t>Работа койки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Данный показатель  не должен превышать рекомендованный по ТПГГ (330 дней) в целом по субъекту РФ и, соответственно, рекомендованные по профилям коек. </a:t>
            </a:r>
          </a:p>
          <a:p>
            <a:pPr algn="just">
              <a:lnSpc>
                <a:spcPct val="90000"/>
              </a:lnSpc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Предоставить пояснительные записки (за подписью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руководителя органа исполнительной власти субъекта Российской Федерации)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при работе койки в целом по субъекту по профилю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более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350 дней и </a:t>
            </a:r>
            <a:r>
              <a:rPr lang="ru-RU" altLang="ru-RU" sz="18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менее </a:t>
            </a:r>
            <a:r>
              <a:rPr lang="ru-RU" altLang="ru-RU" sz="18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280 дней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460432" y="6597352"/>
            <a:ext cx="454968" cy="26064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28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7986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16" y="2349246"/>
            <a:ext cx="9747760" cy="2159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558566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5"/>
          <p:cNvSpPr>
            <a:spLocks noChangeArrowheads="1"/>
          </p:cNvSpPr>
          <p:nvPr/>
        </p:nvSpPr>
        <p:spPr bwMode="auto">
          <a:xfrm>
            <a:off x="381000" y="17526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 dirty="0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 dirty="0">
                <a:latin typeface="Times New Roman" panose="02020603050405020304" pitchFamily="18" charset="0"/>
              </a:rPr>
              <a:t>V</a:t>
            </a:r>
            <a:r>
              <a:rPr lang="ru-RU" altLang="ru-RU" sz="2800" b="1" dirty="0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ЛЕЧЕБНО-ВСПОМОГАТЕЛЬНЫХ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r>
              <a:rPr lang="en-US" altLang="ru-RU" sz="2800" b="1" dirty="0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 dirty="0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 dirty="0">
                <a:latin typeface="Times New Roman" panose="02020603050405020304" pitchFamily="18" charset="0"/>
              </a:rPr>
              <a:t/>
            </a:r>
            <a:br>
              <a:rPr lang="en-US" altLang="ru-RU" sz="2800" b="1" dirty="0">
                <a:latin typeface="Times New Roman" panose="02020603050405020304" pitchFamily="18" charset="0"/>
              </a:rPr>
            </a:br>
            <a:endParaRPr lang="ru-RU" altLang="ru-RU" sz="28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0937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7848600" cy="2590800"/>
          </a:xfrm>
        </p:spPr>
        <p:txBody>
          <a:bodyPr/>
          <a:lstStyle/>
          <a:p>
            <a:r>
              <a:rPr lang="ru-RU" altLang="ru-RU" sz="4000" b="1" dirty="0">
                <a:latin typeface="Times New Roman" panose="02020603050405020304" pitchFamily="18" charset="0"/>
              </a:rPr>
              <a:t>РАЗДЕЛ </a:t>
            </a:r>
            <a:r>
              <a:rPr lang="en-US" altLang="ru-RU" sz="4000" b="1" dirty="0">
                <a:latin typeface="Times New Roman" panose="02020603050405020304" pitchFamily="18" charset="0"/>
              </a:rPr>
              <a:t>I</a:t>
            </a:r>
            <a:r>
              <a:rPr lang="ru-RU" altLang="ru-RU" sz="4000" b="1" dirty="0">
                <a:latin typeface="Times New Roman" panose="02020603050405020304" pitchFamily="18" charset="0"/>
              </a:rPr>
              <a:t>. 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Работа медицинской</a:t>
            </a:r>
            <a:br>
              <a:rPr lang="ru-RU" altLang="ru-RU" sz="4000" b="1" dirty="0">
                <a:latin typeface="Times New Roman" panose="02020603050405020304" pitchFamily="18" charset="0"/>
              </a:rPr>
            </a:br>
            <a:r>
              <a:rPr lang="ru-RU" altLang="ru-RU" sz="4000" b="1" dirty="0">
                <a:latin typeface="Times New Roman" panose="02020603050405020304" pitchFamily="18" charset="0"/>
              </a:rPr>
              <a:t> организации</a:t>
            </a:r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 bwMode="auto">
          <a:xfrm>
            <a:off x="990600" y="5181600"/>
            <a:ext cx="78486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endParaRPr lang="ru-RU" sz="4000" b="1" dirty="0"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4008603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914400"/>
            <a:ext cx="20574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4601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2771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772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2. Деятельность физиотерапевтического отделения (кабинета)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55350" name="Group 5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5434421"/>
              </p:ext>
            </p:extLst>
          </p:nvPr>
        </p:nvGraphicFramePr>
        <p:xfrm>
          <a:off x="228600" y="1295400"/>
          <a:ext cx="8610600" cy="3352408"/>
        </p:xfrm>
        <a:graphic>
          <a:graphicData uri="http://schemas.openxmlformats.org/drawingml/2006/table">
            <a:tbl>
              <a:tblPr/>
              <a:tblGrid>
                <a:gridCol w="39862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461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207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005013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52537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25425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из них: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1255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условиях дневного стационара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542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закончивших лечение, всего, чел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475803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194497206"/>
                  </a:ext>
                </a:extLst>
              </a:tr>
              <a:tr h="422647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отпущенных процедур – всего, </a:t>
                      </a:r>
                      <a:r>
                        <a:rPr kumimoji="0" lang="ru-RU" alt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ед</a:t>
                      </a:r>
                      <a:endParaRPr kumimoji="0" lang="ru-RU" alt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3255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54461892"/>
                  </a:ext>
                </a:extLst>
              </a:tr>
            </a:tbl>
          </a:graphicData>
        </a:graphic>
      </p:graphicFrame>
      <p:sp>
        <p:nvSpPr>
          <p:cNvPr id="32821" name="Rectangle 453"/>
          <p:cNvSpPr txBox="1">
            <a:spLocks noChangeArrowheads="1"/>
          </p:cNvSpPr>
          <p:nvPr/>
        </p:nvSpPr>
        <p:spPr bwMode="auto">
          <a:xfrm>
            <a:off x="5105400" y="2996619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5377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4701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3. Деятельность кабинета ЛФК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831241441"/>
              </p:ext>
            </p:extLst>
          </p:nvPr>
        </p:nvGraphicFramePr>
        <p:xfrm>
          <a:off x="304800" y="1447800"/>
          <a:ext cx="8458200" cy="2814586"/>
        </p:xfrm>
        <a:graphic>
          <a:graphicData uri="http://schemas.openxmlformats.org/drawingml/2006/table">
            <a:tbl>
              <a:tblPr/>
              <a:tblGrid>
                <a:gridCol w="405117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7322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18061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2994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213387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6693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лечение, 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73147900"/>
                  </a:ext>
                </a:extLst>
              </a:tr>
              <a:tr h="213387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Число </a:t>
                      </a: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отпущенных </a:t>
                      </a:r>
                      <a:r>
                        <a:rPr lang="ru-RU" sz="14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процедур - всего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06694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41954331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148064" y="29647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58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1895128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4</a:t>
            </a:r>
            <a:r>
              <a:rPr lang="en-US" altLang="ru-RU" sz="2000" b="1" dirty="0" smtClean="0">
                <a:latin typeface="Times New Roman" panose="02020603050405020304" pitchFamily="18" charset="0"/>
              </a:rPr>
              <a:t>8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01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379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3796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. </a:t>
            </a:r>
            <a:r>
              <a:rPr lang="ru-RU" altLang="ru-RU" sz="2000" b="1" dirty="0">
                <a:latin typeface="Times New Roman" panose="02020603050405020304" pitchFamily="18" charset="0"/>
              </a:rPr>
              <a:t>Деятельность кабинета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рефлексотерапии</a:t>
            </a: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4103246243"/>
              </p:ext>
            </p:extLst>
          </p:nvPr>
        </p:nvGraphicFramePr>
        <p:xfrm>
          <a:off x="228600" y="1447801"/>
          <a:ext cx="8534400" cy="2615122"/>
        </p:xfrm>
        <a:graphic>
          <a:graphicData uri="http://schemas.openxmlformats.org/drawingml/2006/table">
            <a:tbl>
              <a:tblPr/>
              <a:tblGrid>
                <a:gridCol w="419938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67577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9197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83444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241021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193916"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Наименование показателей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№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>
                          <a:latin typeface="Times New Roman"/>
                        </a:rPr>
                        <a:t>из них: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867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строки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 подразделениях,</a:t>
                      </a:r>
                      <a:r>
                        <a:rPr lang="ru-RU" sz="1400" b="0" i="0" u="none" strike="noStrike" baseline="0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 оказывающих медицинскую помощь в амбулаторных условиях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400" b="0" i="0" u="none" strike="noStrike" dirty="0">
                          <a:latin typeface="Times New Roman"/>
                        </a:rPr>
                        <a:t>в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условиях дневного стационара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93916"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 dirty="0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ru-RU" sz="14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08946">
                <a:tc>
                  <a:txBody>
                    <a:bodyPr/>
                    <a:lstStyle/>
                    <a:p>
                      <a:pPr algn="l" fontAlgn="t"/>
                      <a:r>
                        <a:rPr lang="ru-RU" sz="1400" b="0" i="0" u="none" strike="noStrike" dirty="0">
                          <a:latin typeface="Times New Roman"/>
                        </a:rPr>
                        <a:t>Число лиц, закончивших лечение </a:t>
                      </a:r>
                      <a:r>
                        <a:rPr lang="ru-RU" sz="1400" b="0" i="0" u="none" strike="noStrike" dirty="0" smtClean="0">
                          <a:latin typeface="Times New Roman"/>
                        </a:rPr>
                        <a:t>– всего, чел</a:t>
                      </a:r>
                      <a:endParaRPr lang="ru-RU" sz="1400" b="0" i="0" u="none" strike="noStrike" dirty="0">
                        <a:latin typeface="Times New Roman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endParaRPr lang="ru-RU" sz="1000" dirty="0" smtClean="0">
                        <a:solidFill>
                          <a:schemeClr val="tx1"/>
                        </a:solidFill>
                        <a:effectLst/>
                        <a:highlight>
                          <a:srgbClr val="FFFF00"/>
                        </a:highlight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5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105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общего числа лиц, закончивших лечение (стр. 1):  инвалидов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17767906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18034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                                        детей-инвалидов</a:t>
                      </a:r>
                      <a:endParaRPr lang="ru-RU" sz="11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4249558521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b="0" i="0" u="none" strike="noStrike" dirty="0" smtClean="0">
                          <a:solidFill>
                            <a:schemeClr val="tx1"/>
                          </a:solidFill>
                          <a:latin typeface="Times New Roman"/>
                        </a:rPr>
                        <a:t>Число отпущенных процедур – всего, </a:t>
                      </a:r>
                      <a:r>
                        <a:rPr lang="ru-RU" sz="1400" b="0" i="0" u="none" strike="noStrike" dirty="0" err="1" smtClean="0">
                          <a:solidFill>
                            <a:schemeClr val="tx1"/>
                          </a:solidFill>
                          <a:latin typeface="Times New Roman"/>
                        </a:rPr>
                        <a:t>ед</a:t>
                      </a:r>
                      <a:endParaRPr lang="ru-RU" sz="1400" b="0" i="0" u="none" strike="noStrike" dirty="0" smtClean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11430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400" b="1" i="0" u="none" strike="noStrike" dirty="0"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29277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(из стр. 2):  инвалидам  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3451543"/>
                  </a:ext>
                </a:extLst>
              </a:tr>
              <a:tr h="129278">
                <a:tc>
                  <a:txBody>
                    <a:bodyPr/>
                    <a:lstStyle/>
                    <a:p>
                      <a:pPr marL="18034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 детям-инвалидам</a:t>
                      </a: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2.2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400" b="1" i="0" u="none" strike="noStrike" dirty="0"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000869632"/>
                  </a:ext>
                </a:extLst>
              </a:tr>
            </a:tbl>
          </a:graphicData>
        </a:graphic>
      </p:graphicFrame>
      <p:sp>
        <p:nvSpPr>
          <p:cNvPr id="33845" name="Rectangle 453"/>
          <p:cNvSpPr txBox="1">
            <a:spLocks noChangeArrowheads="1"/>
          </p:cNvSpPr>
          <p:nvPr/>
        </p:nvSpPr>
        <p:spPr bwMode="auto">
          <a:xfrm>
            <a:off x="5292080" y="2767523"/>
            <a:ext cx="3657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1.2 из строки 1.1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2.2 из строки 2.1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0348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990600"/>
            <a:ext cx="6324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4804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481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482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Логопедическая помощь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34852" name="Rectangle 453"/>
          <p:cNvSpPr>
            <a:spLocks noChangeArrowheads="1"/>
          </p:cNvSpPr>
          <p:nvPr/>
        </p:nvSpPr>
        <p:spPr bwMode="auto">
          <a:xfrm>
            <a:off x="304800" y="4267200"/>
            <a:ext cx="8686800" cy="1219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Таблица заполняется на основании сведений, указанных в медицинской карте пациента, получающего медицинскую помощь в амбулаторных условиях (ф. 025/у) и истории развития ребенка (ф. 112/у)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Сведения заполняются по всем пациентам, закончившим занятия с логопедом.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endParaRPr lang="ru-RU" altLang="ru-RU" sz="1600" b="1" dirty="0">
              <a:latin typeface="Times New Roman" panose="02020603050405020304" pitchFamily="18" charset="0"/>
            </a:endParaRPr>
          </a:p>
        </p:txBody>
      </p:sp>
      <p:sp>
        <p:nvSpPr>
          <p:cNvPr id="34853" name="Rectangle 453"/>
          <p:cNvSpPr txBox="1">
            <a:spLocks noChangeArrowheads="1"/>
          </p:cNvSpPr>
          <p:nvPr/>
        </p:nvSpPr>
        <p:spPr bwMode="auto">
          <a:xfrm>
            <a:off x="5292080" y="5562600"/>
            <a:ext cx="3276600" cy="12954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1 может быть больше суммы строк 2+3 за счет пациентов в возрасте 18 лет и старше, закончивших занятия с логопедом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15468" y="1447800"/>
            <a:ext cx="10000036" cy="1693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425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28600" y="1219200"/>
            <a:ext cx="1981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4805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584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5844" name="Rectangle 605"/>
          <p:cNvSpPr>
            <a:spLocks noChangeArrowheads="1"/>
          </p:cNvSpPr>
          <p:nvPr/>
        </p:nvSpPr>
        <p:spPr bwMode="auto">
          <a:xfrm>
            <a:off x="228600" y="609600"/>
            <a:ext cx="85344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8. Деятельность отделения гемосорбции и гравитационной хирургии крови</a:t>
            </a:r>
          </a:p>
        </p:txBody>
      </p:sp>
      <p:graphicFrame>
        <p:nvGraphicFramePr>
          <p:cNvPr id="56669" name="Group 349"/>
          <p:cNvGraphicFramePr>
            <a:graphicFrameLocks noGrp="1"/>
          </p:cNvGraphicFramePr>
          <p:nvPr/>
        </p:nvGraphicFramePr>
        <p:xfrm>
          <a:off x="381000" y="1752600"/>
          <a:ext cx="8534400" cy="3687800"/>
        </p:xfrm>
        <a:graphic>
          <a:graphicData uri="http://schemas.openxmlformats.org/drawingml/2006/table">
            <a:tbl>
              <a:tblPr/>
              <a:tblGrid>
                <a:gridCol w="349567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889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858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26035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06045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304769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448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условиях дневного стационара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en-US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мест в отделении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Проведено процедур - всего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 гемосорбций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плазмаферезов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лазерного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ультразвукового облучения крови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76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гемоозонотерапии</a:t>
                      </a: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крови</a:t>
                      </a:r>
                      <a:endParaRPr kumimoji="0" lang="ru-RU" altLang="ru-RU" sz="3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3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06" marB="4570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35909" name="Rectangle 453"/>
          <p:cNvSpPr txBox="1">
            <a:spLocks noChangeArrowheads="1"/>
          </p:cNvSpPr>
          <p:nvPr/>
        </p:nvSpPr>
        <p:spPr bwMode="auto">
          <a:xfrm>
            <a:off x="4876800" y="3429000"/>
            <a:ext cx="3657600" cy="838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Строка 2 может быть больше суммы строк с 3 по 7 на прочие процедуры, которые необходимо </a:t>
            </a:r>
            <a:r>
              <a:rPr lang="ru-RU" altLang="ru-RU" sz="16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расшифровать</a:t>
            </a:r>
            <a:endParaRPr lang="ru-RU" altLang="ru-RU" sz="16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35910" name="Rectangle 453"/>
          <p:cNvSpPr txBox="1">
            <a:spLocks noChangeArrowheads="1"/>
          </p:cNvSpPr>
          <p:nvPr/>
        </p:nvSpPr>
        <p:spPr bwMode="auto">
          <a:xfrm>
            <a:off x="4876800" y="4495800"/>
            <a:ext cx="3657600" cy="9906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Графа 3 может быть больше суммы граф 4 + 5 за счет процедур, выполненных в стационарных условиях </a:t>
            </a:r>
            <a:endParaRPr lang="ru-RU" altLang="ru-RU" sz="1600" b="1" dirty="0">
              <a:latin typeface="Arial" panose="020B0604020202020204" pitchFamily="34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8460432" y="6525344"/>
            <a:ext cx="454968" cy="3326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34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0552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4809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6867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6868" name="Rectangle 605"/>
          <p:cNvSpPr>
            <a:spLocks noChangeArrowheads="1"/>
          </p:cNvSpPr>
          <p:nvPr/>
        </p:nvSpPr>
        <p:spPr bwMode="auto">
          <a:xfrm>
            <a:off x="228600" y="381000"/>
            <a:ext cx="86106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10. Деятельность отделения (кабинета) медицинской профилактики</a:t>
            </a:r>
            <a:endParaRPr lang="ru-RU" altLang="ru-RU" sz="200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graphicFrame>
        <p:nvGraphicFramePr>
          <p:cNvPr id="7241" name="Group 7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550291"/>
              </p:ext>
            </p:extLst>
          </p:nvPr>
        </p:nvGraphicFramePr>
        <p:xfrm>
          <a:off x="114300" y="1447800"/>
          <a:ext cx="8839200" cy="3566707"/>
        </p:xfrm>
        <a:graphic>
          <a:graphicData uri="http://schemas.openxmlformats.org/drawingml/2006/table">
            <a:tbl>
              <a:tblPr/>
              <a:tblGrid>
                <a:gridCol w="7162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20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показателей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строки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Всего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обученных основам здорового образа жизни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6583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медицинских работников, обученных методике профилактики заболеваний и укрепления здоровья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пациентов обученных в “школах” –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в том числе: школе для беременных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с сердечной недостаточностью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школе для пациентов на хроническом диализе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…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…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                      прочих школах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14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07179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проведенных массовых мероприятий - всего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15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13403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Число лиц, участвующих в мероприятиях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16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1340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школ для родителей, дети которых больны хроническими заболеваниями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17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7113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для родителей детей в возрасте 0-2 года включительно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18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422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родители (законные представители) которых прошли обучение в «школах»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19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624495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из них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детей 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возрасте 0-2 года включительно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20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1381017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4014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5"/>
          <p:cNvSpPr>
            <a:spLocks noChangeArrowheads="1"/>
          </p:cNvSpPr>
          <p:nvPr/>
        </p:nvSpPr>
        <p:spPr bwMode="auto">
          <a:xfrm>
            <a:off x="381000" y="19050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800" b="1">
                <a:latin typeface="Times New Roman" panose="02020603050405020304" pitchFamily="18" charset="0"/>
              </a:rPr>
              <a:t>   РАЗДЕЛ </a:t>
            </a:r>
            <a:r>
              <a:rPr lang="en-US" altLang="ru-RU" sz="2800" b="1">
                <a:latin typeface="Times New Roman" panose="02020603050405020304" pitchFamily="18" charset="0"/>
              </a:rPr>
              <a:t>VI</a:t>
            </a:r>
            <a:r>
              <a:rPr lang="ru-RU" altLang="ru-RU" sz="2800" b="1">
                <a:latin typeface="Times New Roman" panose="02020603050405020304" pitchFamily="18" charset="0"/>
              </a:rPr>
              <a:t>. РАБОТА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ДИАГНОСТИЧЕСКИХ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ОТДЕЛЕНИЙ (КАБИНЕТОВ)</a:t>
            </a: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endParaRPr lang="ru-RU" altLang="ru-RU" sz="2800" b="1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6073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6096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89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8916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940420"/>
              </p:ext>
            </p:extLst>
          </p:nvPr>
        </p:nvGraphicFramePr>
        <p:xfrm>
          <a:off x="228600" y="457203"/>
          <a:ext cx="8915399" cy="6187668"/>
        </p:xfrm>
        <a:graphic>
          <a:graphicData uri="http://schemas.openxmlformats.org/drawingml/2006/table">
            <a:tbl>
              <a:tblPr/>
              <a:tblGrid>
                <a:gridCol w="3551312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96144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75655">
                  <a:extLst>
                    <a:ext uri="{9D8B030D-6E8A-4147-A177-3AD203B41FA5}">
                      <a16:colId xmlns:a16="http://schemas.microsoft.com/office/drawing/2014/main" xmlns="" val="3875694807"/>
                    </a:ext>
                  </a:extLst>
                </a:gridCol>
              </a:tblGrid>
              <a:tr h="249878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99947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6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22115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Телеуправляемые поворотные столы-штативы с функцией рентгеноскопии</a:t>
                      </a:r>
                      <a:endParaRPr lang="ru-RU" sz="11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539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3 рабочих места включая поворотные столы-штативы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7466787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2 рабочих места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Рентгенодиагностические комплексы на 1 рабочее место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59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цифровые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4.1</a:t>
                      </a: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21608586"/>
                  </a:ext>
                </a:extLst>
              </a:tr>
              <a:tr h="27763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Цифровые аппараты для исследований органов грудной клетки (цифровые флюорографы)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Пленочные флюорографы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на шасси автомобилей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Палатные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Передвижные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рентгенотелевизионные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установки типа С-дуга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Рентгенурологические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Маммографические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аппараты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804958138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414281572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функцией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томосинтеза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79137409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Дентальные аппараты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638941166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прицельные (</a:t>
                      </a:r>
                      <a:r>
                        <a:rPr lang="ru-RU" sz="1000" spc="-3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радиовизиографы</a:t>
                      </a: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08870263"/>
                  </a:ext>
                </a:extLst>
              </a:tr>
              <a:tr h="194352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11.1.1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62357689"/>
                  </a:ext>
                </a:extLst>
              </a:tr>
            </a:tbl>
          </a:graphicData>
        </a:graphic>
      </p:graphicFrame>
      <p:sp>
        <p:nvSpPr>
          <p:cNvPr id="39019" name="Rectangle 453"/>
          <p:cNvSpPr txBox="1">
            <a:spLocks noChangeArrowheads="1"/>
          </p:cNvSpPr>
          <p:nvPr/>
        </p:nvSpPr>
        <p:spPr bwMode="auto">
          <a:xfrm>
            <a:off x="4114800" y="2933700"/>
            <a:ext cx="4724400" cy="3810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5,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39021" name="Rectangle 453"/>
          <p:cNvSpPr txBox="1">
            <a:spLocks noChangeArrowheads="1"/>
          </p:cNvSpPr>
          <p:nvPr/>
        </p:nvSpPr>
        <p:spPr bwMode="auto">
          <a:xfrm>
            <a:off x="4114800" y="4343400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5 должна быть больше строки 5.1</a:t>
            </a: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127624" y="3645024"/>
            <a:ext cx="4724400" cy="457200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должна быть больше строки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4.1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5156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03145748"/>
              </p:ext>
            </p:extLst>
          </p:nvPr>
        </p:nvGraphicFramePr>
        <p:xfrm>
          <a:off x="228600" y="838207"/>
          <a:ext cx="8686802" cy="5270627"/>
        </p:xfrm>
        <a:graphic>
          <a:graphicData uri="http://schemas.openxmlformats.org/drawingml/2006/table">
            <a:tbl>
              <a:tblPr/>
              <a:tblGrid>
                <a:gridCol w="311926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981391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53888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175050">
                  <a:extLst>
                    <a:ext uri="{9D8B030D-6E8A-4147-A177-3AD203B41FA5}">
                      <a16:colId xmlns:a16="http://schemas.microsoft.com/office/drawing/2014/main" xmlns="" val="1658811612"/>
                    </a:ext>
                  </a:extLst>
                </a:gridCol>
              </a:tblGrid>
              <a:tr h="264287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38014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9604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панорамные томографы (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ортопантомографы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из них: цифровые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11.2.1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77294956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дентальные томографы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6272365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Ангиографические аппараты стационарные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Компьютерные томографы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пошаговые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односрезовые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спиральные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многосрезовые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  <a:tabLst>
                          <a:tab pos="838200" algn="l"/>
                        </a:tabLs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в т. ч.: менее 16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16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32-40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64 среза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213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                128 и более срезов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13.3.5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43532405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 marL="27051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передвижные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13.4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904862352"/>
                  </a:ext>
                </a:extLst>
              </a:tr>
              <a:tr h="20555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Остеоденситометры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рентгеновские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903177266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644008" y="4293096"/>
            <a:ext cx="3528392" cy="9361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Строка 13=  сумме строк 13.1+13.2+13.3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368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57967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7918890"/>
              </p:ext>
            </p:extLst>
          </p:nvPr>
        </p:nvGraphicFramePr>
        <p:xfrm>
          <a:off x="228600" y="838202"/>
          <a:ext cx="8686802" cy="5430085"/>
        </p:xfrm>
        <a:graphic>
          <a:graphicData uri="http://schemas.openxmlformats.org/drawingml/2006/table">
            <a:tbl>
              <a:tblPr/>
              <a:tblGrid>
                <a:gridCol w="304725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368152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91074">
                  <a:extLst>
                    <a:ext uri="{9D8B030D-6E8A-4147-A177-3AD203B41FA5}">
                      <a16:colId xmlns:a16="http://schemas.microsoft.com/office/drawing/2014/main" xmlns="" val="2633194902"/>
                    </a:ext>
                  </a:extLst>
                </a:gridCol>
              </a:tblGrid>
              <a:tr h="233240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7548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3324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Рентгеновские аппараты всего (без компьютерных томографов)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15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МР томографы,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9017693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менее 1,0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153787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10795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     из них: для костей и суставов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16.1.1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9143372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4138789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1,5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8948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3,0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826246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более 3,0 Т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16.5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1479320"/>
                  </a:ext>
                </a:extLst>
              </a:tr>
              <a:tr h="22244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Проявочные автоматы и камеры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2346996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Системы компьютерной радиографии (рентгенографии на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фотостимулируемых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люминофорах)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УЗИ, 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портативных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2528028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без доплерографии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5751056"/>
                  </a:ext>
                </a:extLst>
              </a:tr>
              <a:tr h="28506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с эластографией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63532894"/>
                  </a:ext>
                </a:extLst>
              </a:tr>
              <a:tr h="18141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эхоэнцефалографов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19.4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7771795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247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Таблица 6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592128619"/>
              </p:ext>
            </p:extLst>
          </p:nvPr>
        </p:nvGraphicFramePr>
        <p:xfrm>
          <a:off x="632777" y="1295401"/>
          <a:ext cx="8096315" cy="234962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320601">
                  <a:extLst>
                    <a:ext uri="{9D8B030D-6E8A-4147-A177-3AD203B41FA5}">
                      <a16:colId xmlns:a16="http://schemas.microsoft.com/office/drawing/2014/main" xmlns="" val="1085761373"/>
                    </a:ext>
                  </a:extLst>
                </a:gridCol>
                <a:gridCol w="704765">
                  <a:extLst>
                    <a:ext uri="{9D8B030D-6E8A-4147-A177-3AD203B41FA5}">
                      <a16:colId xmlns:a16="http://schemas.microsoft.com/office/drawing/2014/main" xmlns="" val="2962686166"/>
                    </a:ext>
                  </a:extLst>
                </a:gridCol>
                <a:gridCol w="1128277">
                  <a:extLst>
                    <a:ext uri="{9D8B030D-6E8A-4147-A177-3AD203B41FA5}">
                      <a16:colId xmlns:a16="http://schemas.microsoft.com/office/drawing/2014/main" xmlns="" val="655358359"/>
                    </a:ext>
                  </a:extLst>
                </a:gridCol>
                <a:gridCol w="1942672">
                  <a:extLst>
                    <a:ext uri="{9D8B030D-6E8A-4147-A177-3AD203B41FA5}">
                      <a16:colId xmlns:a16="http://schemas.microsoft.com/office/drawing/2014/main" xmlns="" val="1255260262"/>
                    </a:ext>
                  </a:extLst>
                </a:gridCol>
              </a:tblGrid>
              <a:tr h="117481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Наименование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№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строки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Отметка 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(нет – 0,</a:t>
                      </a:r>
                      <a:b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</a:b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да –1)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Участвующая в создании и тиражировании «Новой модели медицинской организации»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            (нет – 0, да –1)           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530554839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highlight>
                            <a:srgbClr val="FFFF00"/>
                          </a:highlight>
                        </a:rPr>
                        <a:t>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84217271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Подчиненность:  муниципальная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2298951183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субъекту Российской Федерации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772706964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                             федеральная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1204328682"/>
                  </a:ext>
                </a:extLst>
              </a:tr>
              <a:tr h="23496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</a:rPr>
                        <a:t>Медицинская организация расположена в сельской местности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xmlns="" val="3159369402"/>
                  </a:ext>
                </a:extLst>
              </a:tr>
            </a:tbl>
          </a:graphicData>
        </a:graphic>
      </p:graphicFrame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2590800" y="457200"/>
            <a:ext cx="3810000" cy="381000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b="1" smtClean="0">
                <a:latin typeface="Times New Roman" pitchFamily="18" charset="0"/>
              </a:rPr>
              <a:t>1. Общие сведения</a:t>
            </a:r>
          </a:p>
        </p:txBody>
      </p:sp>
      <p:sp>
        <p:nvSpPr>
          <p:cNvPr id="7201" name="Rectangle 3"/>
          <p:cNvSpPr>
            <a:spLocks noChangeArrowheads="1"/>
          </p:cNvSpPr>
          <p:nvPr/>
        </p:nvSpPr>
        <p:spPr bwMode="auto">
          <a:xfrm>
            <a:off x="2027238" y="2192338"/>
            <a:ext cx="3403600" cy="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ru-RU" altLang="ru-RU" sz="2000">
              <a:latin typeface="Times New Roman" panose="02020603050405020304" pitchFamily="18" charset="0"/>
            </a:endParaRPr>
          </a:p>
        </p:txBody>
      </p:sp>
      <p:sp>
        <p:nvSpPr>
          <p:cNvPr id="7202" name="Rectangle 4"/>
          <p:cNvSpPr>
            <a:spLocks noChangeArrowheads="1"/>
          </p:cNvSpPr>
          <p:nvPr/>
        </p:nvSpPr>
        <p:spPr bwMode="auto">
          <a:xfrm>
            <a:off x="457200" y="914400"/>
            <a:ext cx="2057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1000</a:t>
            </a:r>
          </a:p>
        </p:txBody>
      </p:sp>
      <p:sp>
        <p:nvSpPr>
          <p:cNvPr id="7206" name="Rectangle 214"/>
          <p:cNvSpPr>
            <a:spLocks noChangeArrowheads="1"/>
          </p:cNvSpPr>
          <p:nvPr/>
        </p:nvSpPr>
        <p:spPr bwMode="auto">
          <a:xfrm>
            <a:off x="6876256" y="2857500"/>
            <a:ext cx="2099692" cy="1075555"/>
          </a:xfrm>
          <a:prstGeom prst="rect">
            <a:avLst/>
          </a:prstGeom>
          <a:solidFill>
            <a:srgbClr val="00B0F0"/>
          </a:solidFill>
          <a:ln>
            <a:noFill/>
          </a:ln>
          <a:extLst/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Всего медицинских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организаций в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субъекте равно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600" b="1" dirty="0">
                <a:latin typeface="Times New Roman" panose="02020603050405020304" pitchFamily="18" charset="0"/>
              </a:rPr>
              <a:t>сумме строк 1+2+3</a:t>
            </a:r>
          </a:p>
        </p:txBody>
      </p:sp>
      <p:sp>
        <p:nvSpPr>
          <p:cNvPr id="3" name="AutoShape 2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blob:https://web.whatsapp.com/de9c4734-9510-4421-9157-6441d1f63002"/>
          <p:cNvSpPr>
            <a:spLocks noChangeAspect="1" noChangeArrowheads="1"/>
          </p:cNvSpPr>
          <p:nvPr/>
        </p:nvSpPr>
        <p:spPr bwMode="auto">
          <a:xfrm>
            <a:off x="-1260648" y="160337"/>
            <a:ext cx="2025823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5708" y="4941168"/>
            <a:ext cx="1913384" cy="1428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3132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4800" y="8382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5117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3993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6. Аппараты и оборудование для лучевой  диагностики</a:t>
            </a:r>
          </a:p>
        </p:txBody>
      </p:sp>
      <p:graphicFrame>
        <p:nvGraphicFramePr>
          <p:cNvPr id="6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3973522"/>
              </p:ext>
            </p:extLst>
          </p:nvPr>
        </p:nvGraphicFramePr>
        <p:xfrm>
          <a:off x="228600" y="761997"/>
          <a:ext cx="8807895" cy="5356523"/>
        </p:xfrm>
        <a:graphic>
          <a:graphicData uri="http://schemas.openxmlformats.org/drawingml/2006/table">
            <a:tbl>
              <a:tblPr/>
              <a:tblGrid>
                <a:gridCol w="347930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3962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4120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84094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803130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556489">
                  <a:extLst>
                    <a:ext uri="{9D8B030D-6E8A-4147-A177-3AD203B41FA5}">
                      <a16:colId xmlns:a16="http://schemas.microsoft.com/office/drawing/2014/main" xmlns="" val="2633194902"/>
                    </a:ext>
                  </a:extLst>
                </a:gridCol>
              </a:tblGrid>
              <a:tr h="265875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1917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0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10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88987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269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spc="-3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Аппараты для радионуклидной диагностики, всего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5963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них: планарные диагностические гамма-камеры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9017693"/>
                  </a:ext>
                </a:extLst>
              </a:tr>
              <a:tr h="18858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  <a:tabLst>
                          <a:tab pos="548640" algn="l"/>
                        </a:tabLs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однофотонные эмиссионные компьютерные томографы (ОФЭКТ)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153787"/>
                  </a:ext>
                </a:extLst>
              </a:tr>
              <a:tr h="22367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ОФЭКТ/КТ установки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20.3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9143372"/>
                  </a:ext>
                </a:extLst>
              </a:tr>
              <a:tr h="183601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позитронно-эмиссионные томографы (ПЭТ)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20.4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4138789"/>
                  </a:ext>
                </a:extLst>
              </a:tr>
              <a:tr h="12722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совмещенные ПЭТ/КТ установки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89486"/>
                  </a:ext>
                </a:extLst>
              </a:tr>
              <a:tr h="22817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20.5.1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kern="1200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8262464"/>
                  </a:ext>
                </a:extLst>
              </a:tr>
              <a:tr h="251104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совмещенные ПЭТ/МРТ установки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1479320"/>
                  </a:ext>
                </a:extLst>
              </a:tr>
              <a:tr h="129495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из них с циклотроном для синтеза ультракороткоживущих РФП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20.6.1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2346996"/>
                  </a:ext>
                </a:extLst>
              </a:tr>
              <a:tr h="3249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              циклотроны для синтеза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ультракороткоживущих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РФП (без ПЭТ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установки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20.7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5392">
                <a:tc>
                  <a:txBody>
                    <a:bodyPr/>
                    <a:lstStyle/>
                    <a:p>
                      <a:pPr marL="90170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err="1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ренографы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20.8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48519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Общее число аппаратов, подключенных к сети Интернет для </a:t>
                      </a:r>
                      <a:r>
                        <a:rPr lang="ru-RU" sz="10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передачи данных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21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25280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Радиологическая информационная сеть (RIS)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22</a:t>
                      </a:r>
                      <a:endParaRPr lang="ru-RU" sz="120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5751056"/>
                  </a:ext>
                </a:extLst>
              </a:tr>
              <a:tr h="12966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аппаратов подключенных к системе получения, архивирования, хранения и </a:t>
                      </a:r>
                      <a:r>
                        <a:rPr lang="ru-RU" sz="10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поискацифровых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изображений (</a:t>
                      </a:r>
                      <a:r>
                        <a:rPr lang="en-US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PACS</a:t>
                      </a: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) 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23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4149558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59904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0208038"/>
              </p:ext>
            </p:extLst>
          </p:nvPr>
        </p:nvGraphicFramePr>
        <p:xfrm>
          <a:off x="127887" y="578071"/>
          <a:ext cx="8939912" cy="6008781"/>
        </p:xfrm>
        <a:graphic>
          <a:graphicData uri="http://schemas.openxmlformats.org/drawingml/2006/table">
            <a:tbl>
              <a:tblPr/>
              <a:tblGrid>
                <a:gridCol w="394005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3204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2413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327447">
                  <a:extLst>
                    <a:ext uri="{9D8B030D-6E8A-4147-A177-3AD203B41FA5}">
                      <a16:colId xmlns:a16="http://schemas.microsoft.com/office/drawing/2014/main" xmlns="" val="2633194902"/>
                    </a:ext>
                  </a:extLst>
                </a:gridCol>
              </a:tblGrid>
              <a:tr h="186633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62134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0646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8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Рентгенотерапевтические аппараты, всего: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Близкофокусные</a:t>
                      </a:r>
                      <a:endParaRPr lang="ru-RU" sz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901769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глубокой рентгенотерапии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153787"/>
                  </a:ext>
                </a:extLst>
              </a:tr>
              <a:tr h="1911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Гамма-терапевтические аппараты для дистанционной лучевой 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914337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Линейные ускорители электронов,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4138789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для конвенциальной лучевой 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мнопластинчатого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коллиматора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89486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  <a:tabLst>
                          <a:tab pos="476885" algn="l"/>
                        </a:tabLs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конформной радиотерапии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многопластинчатым коллиматором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826246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с возможностью контроля укладки пациента по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рентгеновским изображениям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1479320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контроля укладки пациента по изображениям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, полученным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терапевтического пучка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2346996"/>
                  </a:ext>
                </a:extLst>
              </a:tr>
              <a:tr h="24026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лучевой терапии с модуляцией интенсивности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baseline="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ротационного облучения с модуляцией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интенсивности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пучка излучения   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414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синхронизации лучевой терапии с дыханием 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пациента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2528028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с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возможностью проведения стереотаксической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5751056"/>
                  </a:ext>
                </a:extLst>
              </a:tr>
              <a:tr h="245791">
                <a:tc>
                  <a:txBody>
                    <a:bodyPr/>
                    <a:lstStyle/>
                    <a:p>
                      <a:pPr marL="0" algn="l" defTabSz="914400" rtl="0" eaLnBrk="1" latinLnBrk="0" hangingPunct="1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возможностью облучения энергиям 10+ МэВ и электронами                   (высокоэнергетические)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3.2.7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41495582"/>
                  </a:ext>
                </a:extLst>
              </a:tr>
              <a:tr h="265454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и комплекты оборудования для проведения контактной радиотерапии,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2140442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внутриполостной радиотерапии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5523627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290830" indent="42926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внутритканевой с высокой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013586685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внутритканевой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микроисточниками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с низкой мощностью дозы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754232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аппликационной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59393714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внутрисосудистой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4.5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65042233"/>
                  </a:ext>
                </a:extLst>
              </a:tr>
              <a:tr h="20646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Нестандартные специализированные аппараты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8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18804576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41074" name="Rectangle 453"/>
          <p:cNvSpPr txBox="1">
            <a:spLocks noChangeArrowheads="1"/>
          </p:cNvSpPr>
          <p:nvPr/>
        </p:nvSpPr>
        <p:spPr bwMode="auto">
          <a:xfrm>
            <a:off x="4591723" y="1851136"/>
            <a:ext cx="45720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990033"/>
                </a:solidFill>
                <a:latin typeface="Times New Roman" panose="02020603050405020304" pitchFamily="18" charset="0"/>
              </a:rPr>
              <a:t>Сведения о наличии аппаратов и оборудования указываются по состоянию на 31.12 отчетного года</a:t>
            </a:r>
          </a:p>
        </p:txBody>
      </p:sp>
      <p:sp>
        <p:nvSpPr>
          <p:cNvPr id="41075" name="Rectangle 453"/>
          <p:cNvSpPr txBox="1">
            <a:spLocks noChangeArrowheads="1"/>
          </p:cNvSpPr>
          <p:nvPr/>
        </p:nvSpPr>
        <p:spPr bwMode="auto">
          <a:xfrm>
            <a:off x="4632070" y="2751684"/>
            <a:ext cx="4563616" cy="4572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Графа 3 должна быть больше любой из граф 4,  5, 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6, 7</a:t>
            </a: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sp>
        <p:nvSpPr>
          <p:cNvPr id="41077" name="Rectangle 453"/>
          <p:cNvSpPr txBox="1">
            <a:spLocks noChangeArrowheads="1"/>
          </p:cNvSpPr>
          <p:nvPr/>
        </p:nvSpPr>
        <p:spPr bwMode="auto">
          <a:xfrm>
            <a:off x="4571999" y="3285794"/>
            <a:ext cx="4495800" cy="685800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latin typeface="Times New Roman" panose="02020603050405020304" pitchFamily="18" charset="0"/>
              </a:rPr>
              <a:t>Строка 1 может быть больше суммы строк 1.1+1.2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600038" y="4054263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3 = строкам 3.1+3.2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2" name="Rectangle 453"/>
          <p:cNvSpPr txBox="1">
            <a:spLocks noChangeArrowheads="1"/>
          </p:cNvSpPr>
          <p:nvPr/>
        </p:nvSpPr>
        <p:spPr bwMode="auto">
          <a:xfrm>
            <a:off x="4587037" y="4752641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4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4.1+4.2+4.3+4.4+4.5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3" name="Rectangle 453"/>
          <p:cNvSpPr txBox="1">
            <a:spLocks noChangeArrowheads="1"/>
          </p:cNvSpPr>
          <p:nvPr/>
        </p:nvSpPr>
        <p:spPr bwMode="auto">
          <a:xfrm>
            <a:off x="4587037" y="553429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5 = строкам 5.1+5.2+5.3+5.4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4234095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Group 62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5841883"/>
              </p:ext>
            </p:extLst>
          </p:nvPr>
        </p:nvGraphicFramePr>
        <p:xfrm>
          <a:off x="84289" y="593887"/>
          <a:ext cx="9066210" cy="6388581"/>
        </p:xfrm>
        <a:graphic>
          <a:graphicData uri="http://schemas.openxmlformats.org/drawingml/2006/table">
            <a:tbl>
              <a:tblPr/>
              <a:tblGrid>
                <a:gridCol w="391164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4056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2364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35799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647831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1482396">
                  <a:extLst>
                    <a:ext uri="{9D8B030D-6E8A-4147-A177-3AD203B41FA5}">
                      <a16:colId xmlns:a16="http://schemas.microsoft.com/office/drawing/2014/main" xmlns="" val="2633194902"/>
                    </a:ext>
                  </a:extLst>
                </a:gridCol>
              </a:tblGrid>
              <a:tr h="213599"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</a:t>
                      </a:r>
                      <a:endParaRPr kumimoji="0" lang="ru-RU" alt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2108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10 лет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в подразделениях, оказывающих медицинскую помощь в амбулаторных условиях (из гр.6)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0880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altLang="ru-RU" sz="6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1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6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T="45722" marB="45722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из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них: гамма-нож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</a:t>
                      </a: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кибер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-нож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5.2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33901769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290830">
                        <a:spcAft>
                          <a:spcPts val="0"/>
                        </a:spcAft>
                      </a:pPr>
                      <a:r>
                        <a:rPr lang="ru-RU" sz="900" kern="1200" dirty="0" err="1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томотерапии</a:t>
                      </a:r>
                      <a:endParaRPr lang="ru-RU" sz="900" kern="1200" dirty="0">
                        <a:solidFill>
                          <a:srgbClr val="FF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5.3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615378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интраоперационной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5.4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77914337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Аппараты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адронной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лучевой терапии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14138789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них: протонная 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6.1</a:t>
                      </a:r>
                      <a:endParaRPr kumimoji="0" lang="ru-RU" sz="900" b="0" i="0" u="none" strike="noStrike" kern="1200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168948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ионная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6.2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60826246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6.3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71479320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indent="180340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нейтрон захватная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6.4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21234699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дозиметрического планирования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7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 marL="0" indent="180340" algn="l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клинической дозиметрии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8</a:t>
                      </a:r>
                      <a:endParaRPr kumimoji="0" lang="ru-RU" sz="9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Аппаратура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: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25280284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нее: рентгеновский симулятор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8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715751056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рентгеновский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симулятор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функцией КТ в коническом пучке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41495582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компьютерный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томограф специализированный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широкой апертурой и </a:t>
                      </a:r>
                      <a:r>
                        <a:rPr lang="ru-RU" sz="900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пакетом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программ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82290170"/>
                  </a:ext>
                </a:extLst>
              </a:tr>
              <a:tr h="25631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системы </a:t>
                      </a: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лазерного позиционирования 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предлучевой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подготовки пациента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9.4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85257756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 для </a:t>
                      </a:r>
                      <a:r>
                        <a:rPr lang="ru-RU" sz="900" kern="1200" dirty="0" err="1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радиомодификации</a:t>
                      </a:r>
                      <a:r>
                        <a:rPr lang="ru-RU" sz="9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курса радиотерапии: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4440784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из него: для </a:t>
                      </a:r>
                      <a:r>
                        <a:rPr lang="ru-RU" sz="900" kern="1200" dirty="0" err="1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магнитотерапии</a:t>
                      </a:r>
                      <a:endParaRPr lang="ru-RU" sz="900" kern="12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+mn-cs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368982922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лазеротерапии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9421737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оксигенотерапии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3487477017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kern="12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                        гипертермии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10.4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4268641081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каньонов (бункеров) для линейных ускорителей,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56985403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из них: с эксплуатируемым оборудованием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11.1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290810518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без установленного оборудования для лучевой терапии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11.2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72913455"/>
                  </a:ext>
                </a:extLst>
              </a:tr>
              <a:tr h="19936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b="1" kern="1200" dirty="0" smtClean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с </a:t>
                      </a:r>
                      <a:r>
                        <a:rPr lang="ru-RU" sz="900" b="1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оборудованием и сроком без его эксплуатации более 3-х лет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900" dirty="0" smtClean="0"/>
                        <a:t>11.3</a:t>
                      </a:r>
                      <a:endParaRPr lang="ru-RU" sz="900" dirty="0"/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7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</a:t>
                      </a:r>
                      <a:r>
                        <a:rPr kumimoji="0" lang="ru-RU" altLang="ru-RU" sz="7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Х</a:t>
                      </a:r>
                      <a:endParaRPr kumimoji="0" lang="ru-RU" altLang="ru-RU" sz="7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Arial" charset="0"/>
                      </a:endParaRPr>
                    </a:p>
                  </a:txBody>
                  <a:tcPr marT="45722" marB="45722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82288904"/>
                  </a:ext>
                </a:extLst>
              </a:tr>
            </a:tbl>
          </a:graphicData>
        </a:graphic>
      </p:graphicFrame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5118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7. Аппараты и оборудование отделений (кабинетов) лучевой терапии</a:t>
            </a:r>
          </a:p>
        </p:txBody>
      </p:sp>
      <p:sp>
        <p:nvSpPr>
          <p:cNvPr id="6" name="Rectangle 453"/>
          <p:cNvSpPr txBox="1">
            <a:spLocks noChangeArrowheads="1"/>
          </p:cNvSpPr>
          <p:nvPr/>
        </p:nvSpPr>
        <p:spPr bwMode="auto">
          <a:xfrm>
            <a:off x="4409089" y="2187229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6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6.1+6.2+6.3+6.4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7" name="Rectangle 453"/>
          <p:cNvSpPr txBox="1">
            <a:spLocks noChangeArrowheads="1"/>
          </p:cNvSpPr>
          <p:nvPr/>
        </p:nvSpPr>
        <p:spPr bwMode="auto">
          <a:xfrm>
            <a:off x="4419600" y="357427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9 = строкам 9.1+9.2+9.3+9.4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8" name="Rectangle 453"/>
          <p:cNvSpPr txBox="1">
            <a:spLocks noChangeArrowheads="1"/>
          </p:cNvSpPr>
          <p:nvPr/>
        </p:nvSpPr>
        <p:spPr bwMode="auto">
          <a:xfrm>
            <a:off x="4409089" y="285394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 smtClean="0">
                <a:latin typeface="Times New Roman" panose="02020603050405020304" pitchFamily="18" charset="0"/>
              </a:rPr>
              <a:t>Графы 4 </a:t>
            </a:r>
            <a:r>
              <a:rPr lang="ru-RU" altLang="ru-RU" sz="1400" b="1" dirty="0">
                <a:latin typeface="Times New Roman" panose="02020603050405020304" pitchFamily="18" charset="0"/>
              </a:rPr>
              <a:t>и 7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не заполняются, кроме строк </a:t>
            </a:r>
            <a:r>
              <a:rPr lang="ru-RU" altLang="ru-RU" sz="1400" b="1" dirty="0">
                <a:latin typeface="Times New Roman" panose="02020603050405020304" pitchFamily="18" charset="0"/>
              </a:rPr>
              <a:t>9 и 10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>
              <a:solidFill>
                <a:srgbClr val="FF0000"/>
              </a:solidFill>
              <a:latin typeface="Times New Roman" panose="02020603050405020304" pitchFamily="18" charset="0"/>
            </a:endParaRPr>
          </a:p>
        </p:txBody>
      </p:sp>
      <p:sp>
        <p:nvSpPr>
          <p:cNvPr id="9" name="Rectangle 453"/>
          <p:cNvSpPr txBox="1">
            <a:spLocks noChangeArrowheads="1"/>
          </p:cNvSpPr>
          <p:nvPr/>
        </p:nvSpPr>
        <p:spPr bwMode="auto">
          <a:xfrm>
            <a:off x="4547174" y="5034226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10 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.3+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10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.4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  <p:sp>
        <p:nvSpPr>
          <p:cNvPr id="11" name="Rectangle 453"/>
          <p:cNvSpPr txBox="1">
            <a:spLocks noChangeArrowheads="1"/>
          </p:cNvSpPr>
          <p:nvPr/>
        </p:nvSpPr>
        <p:spPr bwMode="auto">
          <a:xfrm>
            <a:off x="4547174" y="5848282"/>
            <a:ext cx="4495800" cy="485847"/>
          </a:xfrm>
          <a:prstGeom prst="rect">
            <a:avLst/>
          </a:prstGeom>
          <a:solidFill>
            <a:srgbClr val="B9E1FD"/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Строка 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 = строкам 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.1+</a:t>
            </a:r>
            <a:r>
              <a:rPr lang="en-US" altLang="ru-RU" sz="1400" b="1" dirty="0" smtClean="0">
                <a:latin typeface="Times New Roman" panose="02020603050405020304" pitchFamily="18" charset="0"/>
              </a:rPr>
              <a:t>11</a:t>
            </a:r>
            <a:r>
              <a:rPr lang="ru-RU" altLang="ru-RU" sz="1400" b="1" dirty="0" smtClean="0">
                <a:latin typeface="Times New Roman" panose="02020603050405020304" pitchFamily="18" charset="0"/>
              </a:rPr>
              <a:t>.2+11.3</a:t>
            </a:r>
            <a:endParaRPr lang="ru-RU" altLang="ru-RU" sz="1400" b="1" dirty="0">
              <a:latin typeface="Times New Roman" panose="02020603050405020304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Разницу пояснить</a:t>
            </a:r>
          </a:p>
        </p:txBody>
      </p:sp>
    </p:spTree>
    <p:extLst>
      <p:ext uri="{BB962C8B-B14F-4D97-AF65-F5344CB8AC3E}">
        <p14:creationId xmlns:p14="http://schemas.microsoft.com/office/powerpoint/2010/main" val="62377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533400"/>
            <a:ext cx="1752600" cy="3810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5600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 smtClean="0">
                <a:latin typeface="Times New Roman" panose="02020603050405020304" pitchFamily="18" charset="0"/>
              </a:rPr>
              <a:t>20. </a:t>
            </a:r>
            <a:r>
              <a:rPr lang="ru-RU" altLang="ru-RU" sz="2000" b="1" dirty="0">
                <a:latin typeface="Times New Roman" panose="02020603050405020304" pitchFamily="18" charset="0"/>
              </a:rPr>
              <a:t>Аппараты и оборудование отделений </a:t>
            </a:r>
            <a:r>
              <a:rPr lang="ru-RU" altLang="ru-RU" sz="2000" b="1" dirty="0" smtClean="0">
                <a:latin typeface="Times New Roman" panose="02020603050405020304" pitchFamily="18" charset="0"/>
              </a:rPr>
              <a:t>службы переливания крови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59062" name="Group 69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4470572"/>
              </p:ext>
            </p:extLst>
          </p:nvPr>
        </p:nvGraphicFramePr>
        <p:xfrm>
          <a:off x="0" y="914400"/>
          <a:ext cx="8991600" cy="6126863"/>
        </p:xfrm>
        <a:graphic>
          <a:graphicData uri="http://schemas.openxmlformats.org/drawingml/2006/table">
            <a:tbl>
              <a:tblPr/>
              <a:tblGrid>
                <a:gridCol w="3795713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5562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77912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741488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211262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</a:tblGrid>
              <a:tr h="274351"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аппаратов и оборудования всего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00595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действующих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 сроком эксплуатации свыше 5 лет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Автоматический/ автоматизированный комплекс для генотестирования донорской крови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Автоматический иммуногематологический </a:t>
                      </a: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анализатор для проведения иммуногематологических исследований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Анализатор для контроля стерильности компонентов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6364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smtClean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+mn-ea"/>
                          <a:cs typeface="Times New Roman" panose="02020603050405020304" pitchFamily="18" charset="0"/>
                        </a:rPr>
                        <a:t>Аппарат для плазмафереза</a:t>
                      </a:r>
                      <a:endParaRPr kumimoji="0" lang="ru-RU" alt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1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50066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Аппарат для цитафереза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Быстрозамораживатель для плазмы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глицеринизации и деглицеринизации эритроцитов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проведения фотогемотерапии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1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Камера теплоизоляционная низкотемпературная для хранения свежезамороженной плазмы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spc="-5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Комплект оборудования для замораживания и хранения клеток крови при сверхнизкой температуре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45725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Мобильный комплекс заготовки крови</a:t>
                      </a:r>
                      <a:endParaRPr lang="ru-RU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…</a:t>
                      </a:r>
                    </a:p>
                  </a:txBody>
                  <a:tcPr marT="45725" marB="45725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altLang="ru-RU" sz="2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T="45725" marB="45725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16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107504" y="404664"/>
            <a:ext cx="1752600" cy="216024"/>
          </a:xfrm>
        </p:spPr>
        <p:txBody>
          <a:bodyPr/>
          <a:lstStyle/>
          <a:p>
            <a:pPr marL="838200" indent="-838200">
              <a:defRPr/>
            </a:pPr>
            <a:r>
              <a:rPr lang="ru-RU" sz="2000" b="1" dirty="0">
                <a:solidFill>
                  <a:srgbClr val="000000"/>
                </a:solidFill>
                <a:latin typeface="Times New Roman" pitchFamily="18" charset="0"/>
                <a:cs typeface="Arial" charset="0"/>
              </a:rPr>
              <a:t>Табл.7000</a:t>
            </a:r>
          </a:p>
        </p:txBody>
      </p:sp>
      <p:sp>
        <p:nvSpPr>
          <p:cNvPr id="40963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0964" name="Rectangle 605"/>
          <p:cNvSpPr>
            <a:spLocks noChangeArrowheads="1"/>
          </p:cNvSpPr>
          <p:nvPr/>
        </p:nvSpPr>
        <p:spPr bwMode="auto">
          <a:xfrm>
            <a:off x="228600" y="152400"/>
            <a:ext cx="8686800" cy="252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7. </a:t>
            </a:r>
            <a:r>
              <a:rPr lang="ru-RU" sz="2000" b="1" dirty="0">
                <a:latin typeface="Times New Roman" pitchFamily="18" charset="0"/>
              </a:rPr>
              <a:t>Оснащенность компьютерным оборудованием</a:t>
            </a:r>
            <a:endParaRPr lang="ru-RU" altLang="ru-RU" sz="20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10" name="Объект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59031332"/>
              </p:ext>
            </p:extLst>
          </p:nvPr>
        </p:nvGraphicFramePr>
        <p:xfrm>
          <a:off x="152400" y="656929"/>
          <a:ext cx="8896351" cy="5505450"/>
        </p:xfrm>
        <a:graphic>
          <a:graphicData uri="http://schemas.openxmlformats.org/drawingml/2006/table">
            <a:tbl>
              <a:tblPr/>
              <a:tblGrid>
                <a:gridCol w="369952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01075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457208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914416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906981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588319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</a:tblGrid>
              <a:tr h="168892"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устройств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стр</a:t>
                      </a: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3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числе(из гр.3):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53606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для административно-хозяйственной деятельности организации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1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для медицинского персонала (для автоматизации лечебного процесса)</a:t>
                      </a:r>
                      <a:endParaRPr lang="ru-RU" sz="11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прочие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2308787496"/>
                  </a:ext>
                </a:extLst>
              </a:tr>
              <a:tr h="118961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9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амбулаторных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подразделениях, оказывающих медицинскую помощь в стационарных условиях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5" marR="45885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3817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9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5247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Персональные компьютеры (моноблоки, системные блоки, терминалы, ноутбуки)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20638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из них: со сроком эксплуатации более 5 лет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marR="0" lvl="0" indent="179388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…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6921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Автоматизированные рабочие места, подключенные к медицинской информационной системе медицинской организации или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20638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автоматизированные рабочие места, подключенные к защищенной сети передачи данных субъекта Российской Федерации</a:t>
                      </a:r>
                    </a:p>
                  </a:txBody>
                  <a:tcPr marL="45886" marR="45886" marT="0" marB="0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45886" marR="45886" marT="0" marB="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17705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      в сельской местности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199656">
                <a:tc>
                  <a:txBody>
                    <a:bodyPr/>
                    <a:lstStyle/>
                    <a:p>
                      <a:pPr indent="228600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из них в ФАП и ФП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4.2.1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точек подключения к сети Интернет по типам подключения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1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84190"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Число ФАП и ФП, подключенных к сети Интернет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>
                        <a:spcAft>
                          <a:spcPts val="0"/>
                        </a:spcAft>
                      </a:pPr>
                      <a:r>
                        <a:rPr lang="ru-RU" sz="1100" kern="1200" dirty="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+mn-cs"/>
                        </a:rPr>
                        <a:t>6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1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45886" marR="45886" marT="0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4499991" y="3284984"/>
            <a:ext cx="4548759" cy="64807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3 равна сумме граф с 4 по 8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5366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81000" y="609600"/>
            <a:ext cx="2819400" cy="320675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7001</a:t>
            </a:r>
            <a:endParaRPr lang="ru-RU" altLang="ru-RU" sz="1400" dirty="0" smtClean="0">
              <a:latin typeface="Times New Roman" panose="02020603050405020304" pitchFamily="18" charset="0"/>
            </a:endParaRPr>
          </a:p>
        </p:txBody>
      </p:sp>
      <p:sp>
        <p:nvSpPr>
          <p:cNvPr id="4403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1143000"/>
            <a:ext cx="7772400" cy="12192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кабинетов  медицинской статистики, имеющих доступ к высокоскоростным каналам передачи данных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1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том числе  к сети Интернет по типам подключения:  коммутируемый (модемный)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2 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широкополосный доступ по технологии </a:t>
            </a:r>
            <a:r>
              <a:rPr lang="ru-RU" dirty="0" err="1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xDSL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 </a:t>
            </a: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3 </a:t>
            </a:r>
            <a:r>
              <a:rPr lang="ru-RU" altLang="ru-RU" sz="1600" dirty="0" smtClean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_______; </a:t>
            </a:r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VPN через сеть общего пользования  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 </a:t>
            </a:r>
            <a:r>
              <a:rPr lang="ru-RU" altLang="ru-RU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_______.  </a:t>
            </a:r>
            <a:endParaRPr lang="ru-RU" altLang="ru-RU" sz="1600" dirty="0">
              <a:ln w="0"/>
              <a:solidFill>
                <a:schemeClr val="tx1"/>
              </a:solidFill>
              <a:latin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85800" y="3598277"/>
            <a:ext cx="7772400" cy="1270883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altLang="ru-RU" sz="1600" dirty="0">
                <a:ln w="0"/>
                <a:solidFill>
                  <a:schemeClr val="tx1"/>
                </a:solidFill>
                <a:latin typeface="Times New Roman" panose="02020603050405020304" pitchFamily="18" charset="0"/>
              </a:rPr>
              <a:t>Число медицинских работников, работающих в медицинской информационной системе или государственной информационной системе в сфере здравоохранения субъектов Российской Федерации, обеспеченных усиленной квалифицированной электронной подписью – всего 1_______, из них: врачей 2 _______, среднего медицинского персонала 3 _______. 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85801" y="3259723"/>
            <a:ext cx="201399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b="1" dirty="0">
                <a:latin typeface="Times New Roman" panose="02020603050405020304" pitchFamily="18" charset="0"/>
              </a:rPr>
              <a:t>Таблица 7002 </a:t>
            </a:r>
            <a:r>
              <a:rPr lang="ru-RU" altLang="ru-RU" sz="1100" dirty="0" smtClean="0">
                <a:latin typeface="Times New Roman" panose="02020603050405020304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431046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685800"/>
            <a:ext cx="2895600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7003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228600" y="3810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Характеристика автоматизации основных задач в медицинской организации</a:t>
            </a:r>
            <a:endParaRPr lang="ru-RU" altLang="ru-RU" sz="1800">
              <a:latin typeface="Times New Roman" panose="02020603050405020304" pitchFamily="18" charset="0"/>
            </a:endParaRPr>
          </a:p>
        </p:txBody>
      </p:sp>
      <p:graphicFrame>
        <p:nvGraphicFramePr>
          <p:cNvPr id="20572" name="Group 9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267154"/>
              </p:ext>
            </p:extLst>
          </p:nvPr>
        </p:nvGraphicFramePr>
        <p:xfrm>
          <a:off x="76200" y="990600"/>
          <a:ext cx="8991600" cy="4741910"/>
        </p:xfrm>
        <a:graphic>
          <a:graphicData uri="http://schemas.openxmlformats.org/drawingml/2006/table">
            <a:tbl>
              <a:tblPr/>
              <a:tblGrid>
                <a:gridCol w="66294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572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905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1645886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Наименование централизованной подсистемы государственной информационной системы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№ </a:t>
                      </a:r>
                    </a:p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строки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200" b="0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prstClr val="black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Arial" charset="0"/>
                        </a:rPr>
                        <a:t>Количество автоматизированных рабочих мест, подключенных к государственной информационной системе в сфере здравоохранения субъекта Российской Федерации</a:t>
                      </a:r>
                    </a:p>
                  </a:txBody>
                  <a:tcPr marL="0" marR="0" marT="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30351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40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скорой и неотложной медицинской помощью (в том числе санитарной авиации)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льготным лекарственным обеспечением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2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Управление потоками пациентов (электронная регистратура)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3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 </a:t>
                      </a: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Интегрированная электронная медицинская карта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4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Телемедицинские консультации 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5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Диагностические исследования (Центральный архив медицинских изображений)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6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Лабораторные исследования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7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онкологическими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8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3035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больным сердечно-сосудистыми заболеваниями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9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медицинской помощи по профилям «Акушерство и гинекология» и «Неонатология» (Мониторинг беременных)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10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396232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3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Организация оказания профилактической медицинской помощи (диспансеризация, диспансерное наблюдение, профилактические осмотры)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Arial" charset="0"/>
                        </a:rPr>
                        <a:t>11</a:t>
                      </a:r>
                    </a:p>
                  </a:txBody>
                  <a:tcPr marL="0" marR="0" marT="0" marB="0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75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8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buClr>
                          <a:schemeClr val="accent2"/>
                        </a:buClr>
                        <a:buSzPct val="7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</a:defRPr>
                      </a:lvl9pPr>
                    </a:lstStyle>
                    <a:p>
                      <a:pPr marL="0" marR="0" lvl="0" indent="0" algn="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alt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  <a:cs typeface="Arial" charset="0"/>
                      </a:endParaRPr>
                    </a:p>
                  </a:txBody>
                  <a:tcPr marL="0" marR="0" marT="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141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5716544"/>
              </p:ext>
            </p:extLst>
          </p:nvPr>
        </p:nvGraphicFramePr>
        <p:xfrm>
          <a:off x="457200" y="1196755"/>
          <a:ext cx="8229601" cy="4644010"/>
        </p:xfrm>
        <a:graphic>
          <a:graphicData uri="http://schemas.openxmlformats.org/drawingml/2006/table">
            <a:tbl>
              <a:tblPr firstRow="1" firstCol="1" bandRow="1"/>
              <a:tblGrid>
                <a:gridCol w="3912540">
                  <a:extLst>
                    <a:ext uri="{9D8B030D-6E8A-4147-A177-3AD203B41FA5}">
                      <a16:colId xmlns:a16="http://schemas.microsoft.com/office/drawing/2014/main" xmlns="" val="3255315348"/>
                    </a:ext>
                  </a:extLst>
                </a:gridCol>
                <a:gridCol w="462154">
                  <a:extLst>
                    <a:ext uri="{9D8B030D-6E8A-4147-A177-3AD203B41FA5}">
                      <a16:colId xmlns:a16="http://schemas.microsoft.com/office/drawing/2014/main" xmlns="" val="2875392078"/>
                    </a:ext>
                  </a:extLst>
                </a:gridCol>
                <a:gridCol w="858519">
                  <a:extLst>
                    <a:ext uri="{9D8B030D-6E8A-4147-A177-3AD203B41FA5}">
                      <a16:colId xmlns:a16="http://schemas.microsoft.com/office/drawing/2014/main" xmlns="" val="1361603924"/>
                    </a:ext>
                  </a:extLst>
                </a:gridCol>
                <a:gridCol w="914521">
                  <a:extLst>
                    <a:ext uri="{9D8B030D-6E8A-4147-A177-3AD203B41FA5}">
                      <a16:colId xmlns:a16="http://schemas.microsoft.com/office/drawing/2014/main" xmlns="" val="1227139495"/>
                    </a:ext>
                  </a:extLst>
                </a:gridCol>
                <a:gridCol w="758476">
                  <a:extLst>
                    <a:ext uri="{9D8B030D-6E8A-4147-A177-3AD203B41FA5}">
                      <a16:colId xmlns:a16="http://schemas.microsoft.com/office/drawing/2014/main" xmlns="" val="1853435884"/>
                    </a:ext>
                  </a:extLst>
                </a:gridCol>
                <a:gridCol w="703561">
                  <a:extLst>
                    <a:ext uri="{9D8B030D-6E8A-4147-A177-3AD203B41FA5}">
                      <a16:colId xmlns:a16="http://schemas.microsoft.com/office/drawing/2014/main" xmlns="" val="2928234663"/>
                    </a:ext>
                  </a:extLst>
                </a:gridCol>
                <a:gridCol w="619830">
                  <a:extLst>
                    <a:ext uri="{9D8B030D-6E8A-4147-A177-3AD203B41FA5}">
                      <a16:colId xmlns:a16="http://schemas.microsoft.com/office/drawing/2014/main" xmlns="" val="3597046711"/>
                    </a:ext>
                  </a:extLst>
                </a:gridCol>
              </a:tblGrid>
              <a:tr h="195991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Наименование показателя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№ строки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Всего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 том числе: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счет средств ОМС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599336449"/>
                  </a:ext>
                </a:extLst>
              </a:tr>
              <a:tr h="2871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плановых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неотложных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экстренных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816363254"/>
                  </a:ext>
                </a:extLst>
              </a:tr>
              <a:tr h="16104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5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6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7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74085532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6944918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из них количество проведенных консилиумов врачей с применением телемедицинских технологий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284902099"/>
                  </a:ext>
                </a:extLst>
              </a:tr>
              <a:tr h="644194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консилиумов врачей с применением телемедицинских технологий, по результатам которой проведена госпитализация пациентов или осуществлен перевод пациента в другое медицинское учреждение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490575674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1.1)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2374070641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5386427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 marL="18034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количество проведенных консультаций пациентов с применением телемедицинских технологий, по результатам которой проведена госпитализация пациентов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1.2.1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359293940"/>
                  </a:ext>
                </a:extLst>
              </a:tr>
              <a:tr h="322096">
                <a:tc>
                  <a:txBody>
                    <a:bodyPr/>
                    <a:lstStyle/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из них в режиме реального времени с применением 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 indent="90170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видеоконференцсвязи (из строки 1.2)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1.2.2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43936084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</a:t>
                      </a: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 пациентов находившихся на дистанционном наблюдении</a:t>
                      </a:r>
                      <a:b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</a:b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за состоянием здоровья с применением 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2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925369314"/>
                  </a:ext>
                </a:extLst>
              </a:tr>
              <a:tr h="48314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Количество проведенных консультаций с применением телемедицинских технологий в целях вынесения заключения по результатам диагностических исследований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3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x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769932468"/>
                  </a:ext>
                </a:extLst>
              </a:tr>
              <a:tr h="38942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Число детей, получивших медицинскую реабилитацию с применением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телемедицинских технологий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solidFill>
                            <a:srgbClr val="FF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4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58721" marR="5872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3670780846"/>
                  </a:ext>
                </a:extLst>
              </a:tr>
            </a:tbl>
          </a:graphicData>
        </a:graphic>
      </p:graphicFrame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32656"/>
            <a:ext cx="2895600" cy="216024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7004</a:t>
            </a:r>
            <a:r>
              <a:rPr lang="ru-RU" altLang="ru-RU" sz="2000" dirty="0" smtClean="0">
                <a:latin typeface="Times New Roman" panose="02020603050405020304" pitchFamily="18" charset="0"/>
              </a:rPr>
              <a:t> </a:t>
            </a:r>
            <a:endParaRPr lang="ru-RU" altLang="ru-RU" sz="1400" b="1" dirty="0" smtClean="0">
              <a:latin typeface="Times New Roman" panose="02020603050405020304" pitchFamily="18" charset="0"/>
            </a:endParaRPr>
          </a:p>
        </p:txBody>
      </p:sp>
      <p:sp>
        <p:nvSpPr>
          <p:cNvPr id="4505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45060" name="Rectangle 605"/>
          <p:cNvSpPr>
            <a:spLocks noChangeArrowheads="1"/>
          </p:cNvSpPr>
          <p:nvPr/>
        </p:nvSpPr>
        <p:spPr bwMode="auto">
          <a:xfrm>
            <a:off x="-108520" y="44624"/>
            <a:ext cx="9252520" cy="2880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sz="1600" b="1" dirty="0">
                <a:latin typeface="Times New Roman" pitchFamily="18" charset="0"/>
              </a:rPr>
              <a:t>Сведения о применении телемедицинских технологий при оказании медицинской помощи</a:t>
            </a:r>
            <a:endParaRPr lang="ru-RU" altLang="ru-RU" sz="1600" dirty="0">
              <a:latin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524088" y="3094880"/>
            <a:ext cx="3384376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3 равна сумме граф 4+5+6 по всем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24088" y="3933056"/>
            <a:ext cx="3240360" cy="93610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Графа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3 больше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или равна графе </a:t>
            </a:r>
            <a:r>
              <a:rPr lang="ru-RU" altLang="ru-RU" b="1" dirty="0" smtClean="0">
                <a:solidFill>
                  <a:srgbClr val="000000"/>
                </a:solidFill>
                <a:cs typeface="Times New Roman" pitchFamily="18" charset="0"/>
              </a:rPr>
              <a:t>7 </a:t>
            </a:r>
            <a:r>
              <a:rPr lang="ru-RU" altLang="ru-RU" b="1" dirty="0">
                <a:solidFill>
                  <a:srgbClr val="000000"/>
                </a:solidFill>
                <a:cs typeface="Times New Roman" pitchFamily="18" charset="0"/>
              </a:rPr>
              <a:t>по всем строкам</a:t>
            </a:r>
            <a:endParaRPr lang="ru-RU" altLang="ru-RU" b="1" dirty="0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0072" y="2006089"/>
            <a:ext cx="3687728" cy="576064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altLang="ru-RU" sz="1400" b="1" dirty="0" smtClean="0">
                <a:solidFill>
                  <a:srgbClr val="FF0000"/>
                </a:solidFill>
                <a:cs typeface="Times New Roman" pitchFamily="18" charset="0"/>
              </a:rPr>
              <a:t>Строку 1 показывают только те организации, которые проводили консультацию</a:t>
            </a:r>
            <a:endParaRPr lang="ru-RU" altLang="ru-RU" sz="1400" b="1" dirty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01485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066800" y="1676400"/>
            <a:ext cx="6705600" cy="2590800"/>
          </a:xfrm>
        </p:spPr>
        <p:txBody>
          <a:bodyPr/>
          <a:lstStyle/>
          <a:p>
            <a:pPr eaLnBrk="1" hangingPunct="1"/>
            <a:r>
              <a:rPr lang="ru-RU" altLang="ru-RU" sz="4000" b="1" smtClean="0"/>
              <a:t>РАЗДЕЛ </a:t>
            </a:r>
            <a:r>
              <a:rPr lang="en-US" altLang="ru-RU" sz="4000" b="1" smtClean="0"/>
              <a:t>VIII</a:t>
            </a:r>
            <a:r>
              <a:rPr lang="ru-RU" altLang="ru-RU" sz="4000" b="1" smtClean="0"/>
              <a:t>. ТЕХНИЧЕСКОЕ</a:t>
            </a:r>
            <a:r>
              <a:rPr lang="en-US" altLang="ru-RU" sz="4000" b="1" smtClean="0"/>
              <a:t/>
            </a:r>
            <a:br>
              <a:rPr lang="en-US" altLang="ru-RU" sz="4000" b="1" smtClean="0"/>
            </a:br>
            <a:r>
              <a:rPr lang="ru-RU" altLang="ru-RU" sz="4000" b="1" smtClean="0"/>
              <a:t>СОСТОЯНИЕ ЗДАНИЙ</a:t>
            </a:r>
            <a:endParaRPr lang="ru-RU" altLang="ru-RU" sz="4000" b="1" smtClean="0">
              <a:latin typeface="Times New Roman" panose="02020603050405020304" pitchFamily="18" charset="0"/>
            </a:endParaRPr>
          </a:p>
        </p:txBody>
      </p:sp>
      <p:sp>
        <p:nvSpPr>
          <p:cNvPr id="47107" name="Rectangle 5"/>
          <p:cNvSpPr>
            <a:spLocks noChangeArrowheads="1"/>
          </p:cNvSpPr>
          <p:nvPr/>
        </p:nvSpPr>
        <p:spPr bwMode="auto">
          <a:xfrm>
            <a:off x="457200" y="4267200"/>
            <a:ext cx="830580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ru-RU" sz="2800" b="1">
                <a:latin typeface="Times New Roman" panose="02020603050405020304" pitchFamily="18" charset="0"/>
              </a:rPr>
              <a:t/>
            </a:r>
            <a:br>
              <a:rPr lang="en-US" altLang="ru-RU" sz="2800" b="1">
                <a:latin typeface="Times New Roman" panose="02020603050405020304" pitchFamily="18" charset="0"/>
              </a:rPr>
            </a:br>
            <a:r>
              <a:rPr lang="en-US" altLang="ru-RU" sz="2800" b="1">
                <a:latin typeface="Times New Roman" panose="02020603050405020304" pitchFamily="18" charset="0"/>
              </a:rPr>
              <a:t>                      </a:t>
            </a:r>
            <a:r>
              <a:rPr lang="ru-RU" altLang="ru-RU" sz="2800" b="1">
                <a:latin typeface="Times New Roman" panose="02020603050405020304" pitchFamily="18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516315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52400" y="1371600"/>
            <a:ext cx="8839200" cy="5257800"/>
          </a:xfrm>
        </p:spPr>
        <p:txBody>
          <a:bodyPr/>
          <a:lstStyle/>
          <a:p>
            <a:pPr>
              <a:lnSpc>
                <a:spcPct val="80000"/>
              </a:lnSpc>
              <a:buFont typeface="Wingdings" panose="05000000000000000000" pitchFamily="2" charset="2"/>
              <a:buNone/>
              <a:defRPr/>
            </a:pPr>
            <a:endParaRPr lang="ru-RU" altLang="ru-RU" sz="900" b="1" dirty="0" smtClean="0">
              <a:latin typeface="Times New Roman" panose="02020603050405020304" pitchFamily="18" charset="0"/>
            </a:endParaRPr>
          </a:p>
          <a:p>
            <a:pPr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dirty="0" smtClean="0">
                <a:latin typeface="Times New Roman" panose="02020603050405020304" pitchFamily="18" charset="0"/>
              </a:rPr>
              <a:t>	</a:t>
            </a: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Здание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это строение, имеющее свой технический паспорт и состоящее на балансе медицинской организации или арендуемое у других организаций на конец отчетного года. Таблица 8000 заполняется на основании технического паспорта здания, актов обследования зданий на необходимость капитального ремонта, актов об аварийном состоянии зданий</a:t>
            </a:r>
          </a:p>
          <a:p>
            <a:pPr>
              <a:lnSpc>
                <a:spcPct val="80000"/>
              </a:lnSpc>
              <a:defRPr/>
            </a:pPr>
            <a:endParaRPr lang="ru-RU" altLang="ru-RU" sz="2000" dirty="0" smtClean="0">
              <a:solidFill>
                <a:srgbClr val="0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80000"/>
              </a:lnSpc>
              <a:buFont typeface="Arial" panose="020B0604020202020204" pitchFamily="34" charset="0"/>
              <a:buNone/>
              <a:defRPr/>
            </a:pPr>
            <a:r>
              <a:rPr lang="ru-RU" altLang="ru-RU" sz="2000" b="1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Приспособленное помещение 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это помещение технически </a:t>
            </a:r>
            <a:r>
              <a:rPr lang="ru-RU" altLang="ru-RU" sz="2000" dirty="0" err="1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переобустроенное</a:t>
            </a:r>
            <a:r>
              <a:rPr lang="ru-RU" altLang="ru-RU" sz="200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для определенных целей использования. То, что изначально не входило в типовой проект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title"/>
          </p:nvPr>
        </p:nvSpPr>
        <p:spPr>
          <a:xfrm>
            <a:off x="381000" y="457200"/>
            <a:ext cx="8534400" cy="9906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При заполнении раздела </a:t>
            </a:r>
            <a:r>
              <a:rPr lang="en-US" altLang="ru-RU" sz="2000" b="1" smtClean="0">
                <a:latin typeface="Times New Roman" panose="02020603050405020304" pitchFamily="18" charset="0"/>
              </a:rPr>
              <a:t>VIII </a:t>
            </a:r>
            <a:r>
              <a:rPr lang="ru-RU" altLang="ru-RU" sz="2000" b="1" smtClean="0">
                <a:latin typeface="Times New Roman" panose="02020603050405020304" pitchFamily="18" charset="0"/>
              </a:rPr>
              <a:t>«Техническое состояние зданий» ФФСН №30 следует иметь в виду</a:t>
            </a:r>
          </a:p>
        </p:txBody>
      </p:sp>
    </p:spTree>
    <p:extLst>
      <p:ext uri="{BB962C8B-B14F-4D97-AF65-F5344CB8AC3E}">
        <p14:creationId xmlns:p14="http://schemas.microsoft.com/office/powerpoint/2010/main" val="16942221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64"/>
          <p:cNvSpPr>
            <a:spLocks noChangeArrowheads="1"/>
          </p:cNvSpPr>
          <p:nvPr/>
        </p:nvSpPr>
        <p:spPr bwMode="auto">
          <a:xfrm>
            <a:off x="228600" y="76200"/>
            <a:ext cx="8915400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ru-RU" sz="2000" b="1" dirty="0">
                <a:latin typeface="Times New Roman" panose="02020603050405020304" pitchFamily="18" charset="0"/>
              </a:rPr>
              <a:t>4</a:t>
            </a:r>
            <a:r>
              <a:rPr lang="ru-RU" altLang="ru-RU" sz="2000" b="1" dirty="0">
                <a:latin typeface="Times New Roman" panose="02020603050405020304" pitchFamily="18" charset="0"/>
              </a:rPr>
              <a:t>. Отделения для инвалидов войны, участников и ветеранов войн (ИОВ), стационары, пансионаты</a:t>
            </a:r>
          </a:p>
        </p:txBody>
      </p:sp>
      <p:sp>
        <p:nvSpPr>
          <p:cNvPr id="8195" name="Rectangle 65"/>
          <p:cNvSpPr>
            <a:spLocks noChangeArrowheads="1"/>
          </p:cNvSpPr>
          <p:nvPr/>
        </p:nvSpPr>
        <p:spPr bwMode="auto">
          <a:xfrm>
            <a:off x="152400" y="9144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Таблица 1006</a:t>
            </a:r>
          </a:p>
        </p:txBody>
      </p:sp>
      <p:graphicFrame>
        <p:nvGraphicFramePr>
          <p:cNvPr id="20546" name="Group 66"/>
          <p:cNvGraphicFramePr>
            <a:graphicFrameLocks noGrp="1"/>
          </p:cNvGraphicFramePr>
          <p:nvPr>
            <p:ph/>
            <p:extLst>
              <p:ext uri="{D42A27DB-BD31-4B8C-83A1-F6EECF244321}">
                <p14:modId xmlns:p14="http://schemas.microsoft.com/office/powerpoint/2010/main" val="3127117152"/>
              </p:ext>
            </p:extLst>
          </p:nvPr>
        </p:nvGraphicFramePr>
        <p:xfrm>
          <a:off x="152400" y="1297544"/>
          <a:ext cx="8763000" cy="2347002"/>
        </p:xfrm>
        <a:graphic>
          <a:graphicData uri="http://schemas.openxmlformats.org/drawingml/2006/table">
            <a:tbl>
              <a:tblPr/>
              <a:tblGrid>
                <a:gridCol w="42672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5814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0557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Круглосуточные отделения для ИОВ, 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УОВ и ВОВ</a:t>
                      </a: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kumimoji="0" lang="ru-RU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ед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них: коек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пролечено пациентов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проведено пациентами койко-дней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97394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Пансионаты для приезжающих пациентов, мест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marT="45723" marB="45723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19421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304800"/>
            <a:ext cx="2362200" cy="3810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8000</a:t>
            </a:r>
            <a:r>
              <a:rPr lang="ru-RU" altLang="ru-RU" sz="2000" smtClean="0">
                <a:latin typeface="Times New Roman" panose="02020603050405020304" pitchFamily="18" charset="0"/>
              </a:rPr>
              <a:t> </a:t>
            </a:r>
          </a:p>
        </p:txBody>
      </p:sp>
      <p:sp>
        <p:nvSpPr>
          <p:cNvPr id="50179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0180" name="Rectangle 605"/>
          <p:cNvSpPr>
            <a:spLocks noChangeArrowheads="1"/>
          </p:cNvSpPr>
          <p:nvPr/>
        </p:nvSpPr>
        <p:spPr bwMode="auto">
          <a:xfrm>
            <a:off x="228600" y="76200"/>
            <a:ext cx="85344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Техническое состояние зданий</a:t>
            </a:r>
            <a:endParaRPr lang="ru-RU" altLang="ru-RU" sz="2000">
              <a:latin typeface="Times New Roman" panose="02020603050405020304" pitchFamily="18" charset="0"/>
            </a:endParaRPr>
          </a:p>
        </p:txBody>
      </p:sp>
      <p:graphicFrame>
        <p:nvGraphicFramePr>
          <p:cNvPr id="14" name="Таблица 13"/>
          <p:cNvGraphicFramePr>
            <a:graphicFrameLocks noGrp="1"/>
          </p:cNvGraphicFramePr>
          <p:nvPr>
            <p:ph type="tbl" idx="1"/>
            <p:extLst>
              <p:ext uri="{D42A27DB-BD31-4B8C-83A1-F6EECF244321}">
                <p14:modId xmlns:p14="http://schemas.microsoft.com/office/powerpoint/2010/main" val="162919589"/>
              </p:ext>
            </p:extLst>
          </p:nvPr>
        </p:nvGraphicFramePr>
        <p:xfrm>
          <a:off x="0" y="609601"/>
          <a:ext cx="9144000" cy="6041858"/>
        </p:xfrm>
        <a:graphic>
          <a:graphicData uri="http://schemas.openxmlformats.org/drawingml/2006/table">
            <a:tbl>
              <a:tblPr/>
              <a:tblGrid>
                <a:gridCol w="1730726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23076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43583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58972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53844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525628">
                  <a:extLst>
                    <a:ext uri="{9D8B030D-6E8A-4147-A177-3AD203B41FA5}">
                      <a16:colId xmlns:a16="http://schemas.microsoft.com/office/drawing/2014/main" xmlns="" val="20005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xmlns="" val="20006"/>
                    </a:ext>
                  </a:extLst>
                </a:gridCol>
                <a:gridCol w="487167">
                  <a:extLst>
                    <a:ext uri="{9D8B030D-6E8A-4147-A177-3AD203B41FA5}">
                      <a16:colId xmlns:a16="http://schemas.microsoft.com/office/drawing/2014/main" xmlns="" val="20007"/>
                    </a:ext>
                  </a:extLst>
                </a:gridCol>
                <a:gridCol w="474347">
                  <a:extLst>
                    <a:ext uri="{9D8B030D-6E8A-4147-A177-3AD203B41FA5}">
                      <a16:colId xmlns:a16="http://schemas.microsoft.com/office/drawing/2014/main" xmlns="" val="20008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xmlns="" val="20009"/>
                    </a:ext>
                  </a:extLst>
                </a:gridCol>
                <a:gridCol w="499987">
                  <a:extLst>
                    <a:ext uri="{9D8B030D-6E8A-4147-A177-3AD203B41FA5}">
                      <a16:colId xmlns:a16="http://schemas.microsoft.com/office/drawing/2014/main" xmlns="" val="20010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xmlns="" val="20011"/>
                    </a:ext>
                  </a:extLst>
                </a:gridCol>
                <a:gridCol w="435887">
                  <a:extLst>
                    <a:ext uri="{9D8B030D-6E8A-4147-A177-3AD203B41FA5}">
                      <a16:colId xmlns:a16="http://schemas.microsoft.com/office/drawing/2014/main" xmlns="" val="20012"/>
                    </a:ext>
                  </a:extLst>
                </a:gridCol>
                <a:gridCol w="410246">
                  <a:extLst>
                    <a:ext uri="{9D8B030D-6E8A-4147-A177-3AD203B41FA5}">
                      <a16:colId xmlns:a16="http://schemas.microsoft.com/office/drawing/2014/main" xmlns="" val="20013"/>
                    </a:ext>
                  </a:extLst>
                </a:gridCol>
                <a:gridCol w="413450">
                  <a:extLst>
                    <a:ext uri="{9D8B030D-6E8A-4147-A177-3AD203B41FA5}">
                      <a16:colId xmlns:a16="http://schemas.microsoft.com/office/drawing/2014/main" xmlns="" val="20014"/>
                    </a:ext>
                  </a:extLst>
                </a:gridCol>
                <a:gridCol w="390759">
                  <a:extLst>
                    <a:ext uri="{9D8B030D-6E8A-4147-A177-3AD203B41FA5}">
                      <a16:colId xmlns:a16="http://schemas.microsoft.com/office/drawing/2014/main" xmlns="" val="20015"/>
                    </a:ext>
                  </a:extLst>
                </a:gridCol>
                <a:gridCol w="737419">
                  <a:extLst>
                    <a:ext uri="{9D8B030D-6E8A-4147-A177-3AD203B41FA5}">
                      <a16:colId xmlns:a16="http://schemas.microsoft.com/office/drawing/2014/main" xmlns="" val="2828783412"/>
                    </a:ext>
                  </a:extLst>
                </a:gridCol>
              </a:tblGrid>
              <a:tr h="171049"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Наименование подразделений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5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№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стр.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3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Число зданий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Общая площадь зданий  (</a:t>
                      </a:r>
                      <a:r>
                        <a:rPr lang="ru-RU" sz="1100" b="0" i="0" u="none" strike="noStrike" dirty="0" err="1">
                          <a:solidFill>
                            <a:srgbClr val="000000"/>
                          </a:solidFill>
                          <a:latin typeface="Times New Roman"/>
                        </a:rPr>
                        <a:t>кв</a:t>
                      </a:r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 м)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17104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1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из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них (из гр.3):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17789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chemeClr val="tx1"/>
                        </a:solidFill>
                        <a:latin typeface="Arial Cyr"/>
                      </a:endParaRP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находятся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7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имеют виды благоустройства: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находятся в аварийном состоянии, или требующих сноса, реконструкции и</a:t>
                      </a:r>
                      <a:r>
                        <a:rPr lang="ru-RU" sz="1100" b="0" i="0" u="none" strike="noStrike" baseline="0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 </a:t>
                      </a:r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капитального ремонта</a:t>
                      </a:r>
                    </a:p>
                    <a:p>
                      <a:pPr algn="ctr" fontAlgn="ctr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394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находятся в аварийном состоянии, требует сноса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реконструкции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chemeClr val="tx1"/>
                          </a:solidFill>
                          <a:latin typeface="Times New Roman"/>
                        </a:rPr>
                        <a:t>требуют капитального ремонта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latin typeface="Times New Roman"/>
                        </a:rPr>
                        <a:t>в приспособленных помещениях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 </a:t>
                      </a:r>
                      <a:r>
                        <a:rPr lang="ru-RU" sz="1100" b="0" i="0" u="none" strike="noStrike" dirty="0" smtClean="0">
                          <a:solidFill>
                            <a:srgbClr val="000000"/>
                          </a:solidFill>
                          <a:latin typeface="Times New Roman"/>
                        </a:rPr>
                        <a:t>арендованных помещениях</a:t>
                      </a:r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водопровод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горячее водоснабжение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центральное отопление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канализацию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телефонную связь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автономное энергоснабжение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11238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всего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в т.ч. в рабочем состоянии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 dirty="0" smtClean="0">
                          <a:solidFill>
                            <a:srgbClr val="FF0000"/>
                          </a:solidFill>
                          <a:latin typeface="Times New Roman"/>
                        </a:rPr>
                        <a:t>17</a:t>
                      </a:r>
                      <a:endParaRPr lang="ru-RU" sz="1100" b="0" i="0" u="none" strike="noStrike" dirty="0">
                        <a:solidFill>
                          <a:srgbClr val="FF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амбулаторных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1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  <a:endParaRPr lang="ru-RU" sz="1100" b="0" i="0" u="none" strike="noStrike">
                        <a:latin typeface="Arial Cyr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611918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стационарных условиях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2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917877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Подразделения, оказывающие медицинскую помощь в амбула-торных и стационарных условиях, расположенные в одном здании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3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Офисы врачей общей практики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4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ФАПы 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5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Фельдшерские пункты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6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ru-RU" sz="1100" b="1" i="0" u="none" strike="noStrike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305959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Патологоанатомические отделения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7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Прочие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8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152980"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latin typeface="Times New Roman"/>
                        </a:rPr>
                        <a:t>Всего (сумма строк 1-8)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latin typeface="Times New Roman"/>
                        </a:rPr>
                        <a:t>9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ru-RU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 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ru-RU" sz="1100" b="0" i="0" u="none" strike="noStrike" dirty="0">
                        <a:solidFill>
                          <a:srgbClr val="000000"/>
                        </a:solidFill>
                        <a:latin typeface="Times New Roman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438400" y="2895600"/>
            <a:ext cx="2667000" cy="1066800"/>
          </a:xfrm>
          <a:prstGeom prst="rect">
            <a:avLst/>
          </a:prstGeom>
          <a:solidFill>
            <a:srgbClr val="00B0F0"/>
          </a:solidFill>
          <a:ln>
            <a:solidFill>
              <a:schemeClr val="bg2">
                <a:lumMod val="9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r>
              <a:rPr lang="ru-RU" sz="1400" b="1" dirty="0">
                <a:ln w="0"/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 наличии данных в графах 4, 5, 6 необходимо представить в сканированном виде акты на каждое здание в электронном виде</a:t>
            </a:r>
          </a:p>
        </p:txBody>
      </p:sp>
    </p:spTree>
    <p:extLst>
      <p:ext uri="{BB962C8B-B14F-4D97-AF65-F5344CB8AC3E}">
        <p14:creationId xmlns:p14="http://schemas.microsoft.com/office/powerpoint/2010/main" val="3291015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228600" y="457200"/>
            <a:ext cx="87630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1800">
                <a:latin typeface="Times New Roman" panose="02020603050405020304" pitchFamily="18" charset="0"/>
              </a:rPr>
              <a:t> </a:t>
            </a:r>
            <a:r>
              <a:rPr lang="ru-RU" altLang="ru-RU" sz="1800" b="1">
                <a:latin typeface="Times New Roman" panose="02020603050405020304" pitchFamily="18" charset="0"/>
              </a:rPr>
              <a:t>7. Мощность (плановое число посещений в смену) </a:t>
            </a:r>
            <a:r>
              <a:rPr lang="ru-RU" altLang="ru-RU" sz="1800" b="1">
                <a:solidFill>
                  <a:srgbClr val="FF0000"/>
                </a:solidFill>
                <a:latin typeface="Times New Roman" panose="02020603050405020304" pitchFamily="18" charset="0"/>
              </a:rPr>
              <a:t>подразделений,</a:t>
            </a:r>
            <a:r>
              <a:rPr lang="ru-RU" altLang="ru-RU" sz="1800" b="1">
                <a:latin typeface="Times New Roman" panose="02020603050405020304" pitchFamily="18" charset="0"/>
              </a:rPr>
              <a:t> оказывающих медицинскую помощь в амбулаторных условиях</a:t>
            </a:r>
          </a:p>
        </p:txBody>
      </p:sp>
      <p:sp>
        <p:nvSpPr>
          <p:cNvPr id="11267" name="Rectangle 3"/>
          <p:cNvSpPr>
            <a:spLocks noChangeArrowheads="1"/>
          </p:cNvSpPr>
          <p:nvPr/>
        </p:nvSpPr>
        <p:spPr bwMode="auto">
          <a:xfrm>
            <a:off x="228600" y="10668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</a:rPr>
              <a:t>Таблица 1010</a:t>
            </a:r>
          </a:p>
        </p:txBody>
      </p:sp>
      <p:graphicFrame>
        <p:nvGraphicFramePr>
          <p:cNvPr id="189676" name="Group 236"/>
          <p:cNvGraphicFramePr>
            <a:graphicFrameLocks noGrp="1"/>
          </p:cNvGraphicFramePr>
          <p:nvPr>
            <p:ph idx="4294967295"/>
          </p:nvPr>
        </p:nvGraphicFramePr>
        <p:xfrm>
          <a:off x="0" y="1371600"/>
          <a:ext cx="8686800" cy="3278188"/>
        </p:xfrm>
        <a:graphic>
          <a:graphicData uri="http://schemas.openxmlformats.org/drawingml/2006/table">
            <a:tbl>
              <a:tblPr/>
              <a:tblGrid>
                <a:gridCol w="4110038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766762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3810000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534988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подразделений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посещений в смену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Мощность</a:t>
                      </a: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всего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поликлиники для взрослых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детской поликлиники 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женской консультации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диспансерного отделения (больницы, диспансера)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амбулатории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консультативно-диагностического центра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304800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центра здоровья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ru-RU" sz="2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 charset="0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</a:tbl>
          </a:graphicData>
        </a:graphic>
      </p:graphicFrame>
      <p:sp>
        <p:nvSpPr>
          <p:cNvPr id="27698" name="Rectangle 229"/>
          <p:cNvSpPr>
            <a:spLocks noChangeArrowheads="1"/>
          </p:cNvSpPr>
          <p:nvPr/>
        </p:nvSpPr>
        <p:spPr bwMode="auto">
          <a:xfrm>
            <a:off x="4953000" y="3788296"/>
            <a:ext cx="3962400" cy="1166292"/>
          </a:xfrm>
          <a:prstGeom prst="rect">
            <a:avLst/>
          </a:prstGeom>
          <a:solidFill>
            <a:srgbClr val="B9E1FD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>
                <a:cs typeface="Arial" charset="0"/>
              </a:rPr>
              <a:t>При наличии нескольких отдельно стоящих зданий медицинской организации мощности подразделений </a:t>
            </a:r>
            <a:r>
              <a:rPr lang="ru-RU" sz="1400" b="1" dirty="0">
                <a:solidFill>
                  <a:srgbClr val="FF0000"/>
                </a:solidFill>
                <a:cs typeface="Arial" charset="0"/>
              </a:rPr>
              <a:t>суммируют</a:t>
            </a:r>
            <a:r>
              <a:rPr lang="ru-RU" sz="1400" b="1" dirty="0">
                <a:cs typeface="Arial" charset="0"/>
              </a:rPr>
              <a:t> и показывают одним числом </a:t>
            </a:r>
          </a:p>
        </p:txBody>
      </p:sp>
      <p:sp>
        <p:nvSpPr>
          <p:cNvPr id="27699" name="Rectangle 233"/>
          <p:cNvSpPr>
            <a:spLocks noChangeArrowheads="1"/>
          </p:cNvSpPr>
          <p:nvPr/>
        </p:nvSpPr>
        <p:spPr bwMode="auto">
          <a:xfrm>
            <a:off x="4953000" y="2074590"/>
            <a:ext cx="3651448" cy="496094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1" hangingPunct="1">
              <a:defRPr/>
            </a:pPr>
            <a:r>
              <a:rPr lang="ru-RU" sz="1400" b="1" dirty="0">
                <a:cs typeface="Arial" charset="0"/>
              </a:rPr>
              <a:t>Строка 1 равна  сумме строк со 2 по 8</a:t>
            </a:r>
          </a:p>
        </p:txBody>
      </p:sp>
      <p:sp>
        <p:nvSpPr>
          <p:cNvPr id="11317" name="Rectangle 229"/>
          <p:cNvSpPr>
            <a:spLocks noChangeArrowheads="1"/>
          </p:cNvSpPr>
          <p:nvPr/>
        </p:nvSpPr>
        <p:spPr bwMode="auto">
          <a:xfrm>
            <a:off x="152400" y="4876800"/>
            <a:ext cx="88392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Плановая мощность </a:t>
            </a:r>
            <a:r>
              <a:rPr lang="ru-RU" alt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</a:rPr>
              <a:t>не рассчитывается и не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указывается </a:t>
            </a:r>
            <a:r>
              <a:rPr lang="ru-RU" altLang="ru-RU" sz="1400" b="1" dirty="0">
                <a:latin typeface="Times New Roman" panose="02020603050405020304" pitchFamily="18" charset="0"/>
              </a:rPr>
              <a:t>для: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стоматологических кабинетов, организованных в специализированных больницах (для нужд пациентов)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травмпунктов, </a:t>
            </a:r>
            <a:r>
              <a:rPr lang="ru-RU" altLang="ru-RU" sz="1400" b="1" dirty="0">
                <a:solidFill>
                  <a:srgbClr val="FF0000"/>
                </a:solidFill>
                <a:latin typeface="Times New Roman" panose="02020603050405020304" pitchFamily="18" charset="0"/>
              </a:rPr>
              <a:t>если они организованы в приемном покое </a:t>
            </a:r>
          </a:p>
          <a:p>
            <a:pPr>
              <a:buClr>
                <a:schemeClr val="bg2"/>
              </a:buClr>
              <a:buSzPct val="75000"/>
              <a:buFontTx/>
              <a:buNone/>
            </a:pPr>
            <a:r>
              <a:rPr lang="ru-RU" altLang="ru-RU" sz="1400" b="1" dirty="0">
                <a:latin typeface="Times New Roman" panose="02020603050405020304" pitchFamily="18" charset="0"/>
              </a:rPr>
              <a:t>- санаторно-курортных организаций (для нужд отдыхающих)</a:t>
            </a:r>
          </a:p>
        </p:txBody>
      </p:sp>
      <p:sp>
        <p:nvSpPr>
          <p:cNvPr id="11318" name="TextBox 8"/>
          <p:cNvSpPr txBox="1">
            <a:spLocks noChangeArrowheads="1"/>
          </p:cNvSpPr>
          <p:nvPr/>
        </p:nvSpPr>
        <p:spPr bwMode="auto">
          <a:xfrm>
            <a:off x="5486400" y="5257800"/>
            <a:ext cx="3200400" cy="1230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5400" dirty="0">
                <a:solidFill>
                  <a:srgbClr val="FF0000"/>
                </a:solidFill>
                <a:latin typeface="Times New Roman" panose="02020603050405020304" pitchFamily="18" charset="0"/>
              </a:rPr>
              <a:t>!</a:t>
            </a:r>
            <a:r>
              <a:rPr lang="ru-RU" altLang="ru-RU" sz="2000" dirty="0">
                <a:latin typeface="Times New Roman" panose="02020603050405020304" pitchFamily="18" charset="0"/>
              </a:rPr>
              <a:t> </a:t>
            </a:r>
            <a:r>
              <a:rPr lang="ru-RU" altLang="ru-RU" sz="2000" b="1" dirty="0">
                <a:latin typeface="Times New Roman" panose="02020603050405020304" pitchFamily="18" charset="0"/>
              </a:rPr>
              <a:t>Показываем в целых     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ru-RU" altLang="ru-RU" sz="2000" b="1" dirty="0">
                <a:latin typeface="Times New Roman" panose="02020603050405020304" pitchFamily="18" charset="0"/>
              </a:rPr>
              <a:t>                 числах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8026" y="6146908"/>
            <a:ext cx="997368" cy="666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60452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9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381000" y="-76200"/>
            <a:ext cx="8382000" cy="38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>
                <a:latin typeface="Times New Roman" panose="02020603050405020304" pitchFamily="18" charset="0"/>
              </a:rPr>
              <a:t> </a:t>
            </a:r>
            <a:r>
              <a:rPr lang="ru-RU" altLang="ru-RU" sz="2000" b="1">
                <a:latin typeface="Times New Roman" panose="02020603050405020304" pitchFamily="18" charset="0"/>
              </a:rPr>
              <a:t>8. Численность обслуживаемого прикрепленного населения</a:t>
            </a:r>
          </a:p>
        </p:txBody>
      </p:sp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76200" y="228600"/>
            <a:ext cx="2057400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ru-RU" altLang="ru-RU" sz="1800" b="1" dirty="0">
                <a:latin typeface="Times New Roman" panose="02020603050405020304" pitchFamily="18" charset="0"/>
              </a:rPr>
              <a:t>Таблица</a:t>
            </a:r>
            <a:r>
              <a:rPr lang="ru-RU" altLang="ru-RU" sz="2000" b="1" dirty="0">
                <a:latin typeface="Times New Roman" panose="02020603050405020304" pitchFamily="18" charset="0"/>
              </a:rPr>
              <a:t> 1050</a:t>
            </a:r>
          </a:p>
        </p:txBody>
      </p:sp>
      <p:sp>
        <p:nvSpPr>
          <p:cNvPr id="12293" name="Rectangle 213"/>
          <p:cNvSpPr>
            <a:spLocks noChangeArrowheads="1"/>
          </p:cNvSpPr>
          <p:nvPr/>
        </p:nvSpPr>
        <p:spPr bwMode="auto">
          <a:xfrm>
            <a:off x="152400" y="4495800"/>
            <a:ext cx="88392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600" b="1">
              <a:solidFill>
                <a:srgbClr val="990033"/>
              </a:solidFill>
              <a:latin typeface="Times New Roman" panose="02020603050405020304" pitchFamily="18" charset="0"/>
            </a:endParaRPr>
          </a:p>
        </p:txBody>
      </p:sp>
      <p:sp>
        <p:nvSpPr>
          <p:cNvPr id="12294" name="Rectangle 213"/>
          <p:cNvSpPr>
            <a:spLocks noChangeArrowheads="1"/>
          </p:cNvSpPr>
          <p:nvPr/>
        </p:nvSpPr>
        <p:spPr bwMode="auto">
          <a:xfrm>
            <a:off x="0" y="5410201"/>
            <a:ext cx="9144000" cy="683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buClr>
                <a:schemeClr val="bg2"/>
              </a:buClr>
              <a:buSzPct val="75000"/>
              <a:buFont typeface="Wingdings" panose="05000000000000000000" pitchFamily="2" charset="2"/>
              <a:buNone/>
            </a:pPr>
            <a:endParaRPr lang="ru-RU" altLang="ru-RU" sz="1400" b="1" dirty="0">
              <a:latin typeface="Times New Roman" panose="02020603050405020304" pitchFamily="18" charset="0"/>
            </a:endParaRP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7701079"/>
              </p:ext>
            </p:extLst>
          </p:nvPr>
        </p:nvGraphicFramePr>
        <p:xfrm>
          <a:off x="152401" y="476675"/>
          <a:ext cx="874008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259517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816919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2663644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</a:tblGrid>
              <a:tr h="318275"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ctr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Численность прикрепленного населения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433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 (чел)</a:t>
                      </a:r>
                      <a:endParaRPr kumimoji="0" lang="ru-RU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sz="20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числе: детей 0-17 лет включительно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из них детей до 1 года  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4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из них: до 1 мес.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0 – 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детей 5 – 9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3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детей 10 – 14 лет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трудоспособного возраста*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население старше трудоспособного возраста**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24665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Сельское население (из стр. 1)</a:t>
                      </a:r>
                      <a:endParaRPr kumimoji="0" lang="ru-RU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cs typeface="Arial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lang="ru-RU" sz="1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</a:tbl>
          </a:graphicData>
        </a:graphic>
      </p:graphicFrame>
      <p:sp>
        <p:nvSpPr>
          <p:cNvPr id="28716" name="Rectangle 214"/>
          <p:cNvSpPr>
            <a:spLocks noChangeArrowheads="1"/>
          </p:cNvSpPr>
          <p:nvPr/>
        </p:nvSpPr>
        <p:spPr bwMode="auto">
          <a:xfrm>
            <a:off x="6096000" y="1295400"/>
            <a:ext cx="2667000" cy="9144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Строка 1 должна быть равна сумме строк</a:t>
            </a:r>
          </a:p>
          <a:p>
            <a:pPr marL="342900" indent="-342900" algn="ctr" eaLnBrk="1" hangingPunct="1">
              <a:defRPr/>
            </a:pPr>
            <a:r>
              <a:rPr lang="ru-RU" sz="1600" b="1" dirty="0">
                <a:cs typeface="Arial" charset="0"/>
              </a:rPr>
              <a:t>2 + 7 + 8</a:t>
            </a: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1672" y="5986948"/>
            <a:ext cx="867449" cy="522904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6516216" y="2636912"/>
            <a:ext cx="1944216" cy="57606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Данные Росстата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868144" y="4589713"/>
            <a:ext cx="2894856" cy="39901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Сверить с формой № 30-село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86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1905000" cy="304800"/>
          </a:xfrm>
        </p:spPr>
        <p:txBody>
          <a:bodyPr/>
          <a:lstStyle/>
          <a:p>
            <a:pPr marL="838200" indent="-838200"/>
            <a:r>
              <a:rPr lang="ru-RU" altLang="ru-RU" sz="2000" b="1" smtClean="0">
                <a:latin typeface="Times New Roman" panose="02020603050405020304" pitchFamily="18" charset="0"/>
              </a:rPr>
              <a:t>Таблица 2600 </a:t>
            </a:r>
            <a:endParaRPr lang="ru-RU" altLang="ru-RU" sz="200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ru-RU" altLang="ru-RU" sz="2000" b="1">
                <a:latin typeface="Times New Roman" panose="02020603050405020304" pitchFamily="18" charset="0"/>
              </a:rPr>
              <a:t>Диспансерное наблюдение инвалидов и участников Великой Отечественной войны и воинов-интернационалистов</a:t>
            </a:r>
            <a:r>
              <a:rPr lang="ru-RU" altLang="ru-RU" sz="2000">
                <a:latin typeface="Times New Roman" panose="02020603050405020304" pitchFamily="18" charset="0"/>
              </a:rPr>
              <a:t> </a:t>
            </a: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64986427"/>
              </p:ext>
            </p:extLst>
          </p:nvPr>
        </p:nvGraphicFramePr>
        <p:xfrm>
          <a:off x="152400" y="1524000"/>
          <a:ext cx="8763000" cy="4484690"/>
        </p:xfrm>
        <a:graphic>
          <a:graphicData uri="http://schemas.openxmlformats.org/drawingml/2006/table">
            <a:tbl>
              <a:tblPr/>
              <a:tblGrid>
                <a:gridCol w="4683125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582613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18268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857250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457325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</a:tblGrid>
              <a:tr h="64017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Участники ВОВ (кроме ИОВ)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Инвалиды ВОВ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Воины-интернационалисты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начало отчетного года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Вновь взято под диспансерное наблюдение в отчетном году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Снято с диспансерного наблюдения в течении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них: выехало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5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умерло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6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Состоит под диспансерным наблюдением на конец отчетного года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7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том числе по группам инвалидности:     I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8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  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9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</a:t>
                      </a: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                                                                   III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0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Охвачено комплексными медицинскими осмотрами  (из стр.6)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10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1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Нуждались в стационарном лечении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2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стационарное лечение из числа нуждавшихся (стр.11)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 marL="0" marR="0" lvl="0" indent="0" algn="l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Получили санаторно-курортное лечение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14"/>
                  </a:ext>
                </a:extLst>
              </a:tr>
            </a:tbl>
          </a:graphicData>
        </a:graphic>
      </p:graphicFrame>
      <p:sp>
        <p:nvSpPr>
          <p:cNvPr id="213628" name="Rectangle 636"/>
          <p:cNvSpPr>
            <a:spLocks noChangeArrowheads="1"/>
          </p:cNvSpPr>
          <p:nvPr/>
        </p:nvSpPr>
        <p:spPr bwMode="auto">
          <a:xfrm>
            <a:off x="5580112" y="2514600"/>
            <a:ext cx="3411488" cy="10668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400" b="1" dirty="0" smtClean="0"/>
              <a:t>       В </a:t>
            </a:r>
            <a:r>
              <a:rPr lang="ru-RU" sz="1400" b="1" dirty="0"/>
              <a:t>графы 3 и 5 включены категории пациентов, которые не предусматривают наличие инвалидности</a:t>
            </a:r>
          </a:p>
        </p:txBody>
      </p:sp>
      <p:sp>
        <p:nvSpPr>
          <p:cNvPr id="213631" name="Rectangle 639"/>
          <p:cNvSpPr>
            <a:spLocks noChangeArrowheads="1"/>
          </p:cNvSpPr>
          <p:nvPr/>
        </p:nvSpPr>
        <p:spPr bwMode="auto">
          <a:xfrm>
            <a:off x="5486400" y="37338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6 не равна сумме строк 7+8+9, то необходимо дать пояснение</a:t>
            </a:r>
          </a:p>
        </p:txBody>
      </p:sp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486400" y="4953000"/>
            <a:ext cx="3505200" cy="838200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/>
              <a:t>Если строка 10 меньше строки 6, то необходимо дать пояснение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4336893" y="6008690"/>
            <a:ext cx="4392488" cy="576064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Межгодовой контроль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226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1143000"/>
            <a:ext cx="2831232" cy="304800"/>
          </a:xfrm>
        </p:spPr>
        <p:txBody>
          <a:bodyPr/>
          <a:lstStyle/>
          <a:p>
            <a:pPr marL="838200" indent="-838200"/>
            <a:r>
              <a:rPr lang="ru-RU" altLang="ru-RU" sz="2000" b="1" dirty="0" smtClean="0">
                <a:latin typeface="Times New Roman" panose="02020603050405020304" pitchFamily="18" charset="0"/>
              </a:rPr>
              <a:t>Таблица 2611  </a:t>
            </a:r>
            <a:endParaRPr lang="ru-RU" altLang="ru-RU" sz="2000" dirty="0" smtClean="0">
              <a:latin typeface="Times New Roman" panose="02020603050405020304" pitchFamily="18" charset="0"/>
            </a:endParaRPr>
          </a:p>
        </p:txBody>
      </p:sp>
      <p:sp>
        <p:nvSpPr>
          <p:cNvPr id="13315" name="Line 3"/>
          <p:cNvSpPr>
            <a:spLocks noChangeShapeType="1"/>
          </p:cNvSpPr>
          <p:nvPr/>
        </p:nvSpPr>
        <p:spPr bwMode="auto">
          <a:xfrm>
            <a:off x="3721100" y="1587500"/>
            <a:ext cx="0" cy="0"/>
          </a:xfrm>
          <a:prstGeom prst="line">
            <a:avLst/>
          </a:prstGeom>
          <a:noFill/>
          <a:ln w="12700" cap="rnd">
            <a:solidFill>
              <a:srgbClr val="00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685800" y="457200"/>
            <a:ext cx="80772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marL="838200" indent="-8382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endParaRPr lang="ru-RU" altLang="ru-RU" sz="2000" dirty="0">
              <a:latin typeface="Times New Roman" panose="02020603050405020304" pitchFamily="18" charset="0"/>
            </a:endParaRPr>
          </a:p>
        </p:txBody>
      </p:sp>
      <p:graphicFrame>
        <p:nvGraphicFramePr>
          <p:cNvPr id="213630" name="Group 63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4094010"/>
              </p:ext>
            </p:extLst>
          </p:nvPr>
        </p:nvGraphicFramePr>
        <p:xfrm>
          <a:off x="228600" y="2060848"/>
          <a:ext cx="8763001" cy="2379748"/>
        </p:xfrm>
        <a:graphic>
          <a:graphicData uri="http://schemas.openxmlformats.org/drawingml/2006/table">
            <a:tbl>
              <a:tblPr/>
              <a:tblGrid>
                <a:gridCol w="4015354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  <a:gridCol w="499538">
                  <a:extLst>
                    <a:ext uri="{9D8B030D-6E8A-4147-A177-3AD203B41FA5}">
                      <a16:colId xmlns:a16="http://schemas.microsoft.com/office/drawing/2014/main" xmlns="" val="20001"/>
                    </a:ext>
                  </a:extLst>
                </a:gridCol>
                <a:gridCol w="1014047">
                  <a:extLst>
                    <a:ext uri="{9D8B030D-6E8A-4147-A177-3AD203B41FA5}">
                      <a16:colId xmlns:a16="http://schemas.microsoft.com/office/drawing/2014/main" xmlns="" val="20002"/>
                    </a:ext>
                  </a:extLst>
                </a:gridCol>
                <a:gridCol w="1046709">
                  <a:extLst>
                    <a:ext uri="{9D8B030D-6E8A-4147-A177-3AD203B41FA5}">
                      <a16:colId xmlns:a16="http://schemas.microsoft.com/office/drawing/2014/main" xmlns="" val="20003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xmlns="" val="20004"/>
                    </a:ext>
                  </a:extLst>
                </a:gridCol>
                <a:gridCol w="1035225">
                  <a:extLst>
                    <a:ext uri="{9D8B030D-6E8A-4147-A177-3AD203B41FA5}">
                      <a16:colId xmlns:a16="http://schemas.microsoft.com/office/drawing/2014/main" xmlns="" val="299576495"/>
                    </a:ext>
                  </a:extLst>
                </a:gridCol>
              </a:tblGrid>
              <a:tr h="320086"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Наименование 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№ строки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lang="ru-RU" sz="1200" kern="120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Всего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из них: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20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группы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</a:rPr>
                        <a:t> </a:t>
                      </a:r>
                      <a:r>
                        <a:rPr kumimoji="0" lang="en-US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III</a:t>
                      </a:r>
                      <a:r>
                        <a:rPr kumimoji="0" lang="ru-RU" sz="12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группы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890337365"/>
                  </a:ext>
                </a:extLst>
              </a:tr>
              <a:tr h="367940"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t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</a:t>
                      </a:r>
                      <a:endParaRPr kumimoji="0" lang="ru-RU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27785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Число лиц впервые признанных инвалидами, всего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136554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 т.ч. взрослых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  <a:tr h="2743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kumimoji="0" lang="ru-RU" sz="1200" b="0" i="0" u="none" strike="noStrike" kern="1200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      детей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/>
                          <a:cs typeface="Times New Roman" pitchFamily="18" charset="0"/>
                        </a:rPr>
                        <a:t> </a:t>
                      </a: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726" marB="45726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4"/>
                  </a:ext>
                </a:extLst>
              </a:tr>
            </a:tbl>
          </a:graphicData>
        </a:graphic>
      </p:graphicFrame>
      <p:sp>
        <p:nvSpPr>
          <p:cNvPr id="213632" name="Rectangle 640"/>
          <p:cNvSpPr>
            <a:spLocks noChangeArrowheads="1"/>
          </p:cNvSpPr>
          <p:nvPr/>
        </p:nvSpPr>
        <p:spPr bwMode="auto">
          <a:xfrm>
            <a:off x="5257800" y="5471120"/>
            <a:ext cx="3505200" cy="406152"/>
          </a:xfrm>
          <a:prstGeom prst="rect">
            <a:avLst/>
          </a:prstGeom>
          <a:solidFill>
            <a:srgbClr val="00B0F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bg2"/>
              </a:buClr>
              <a:buSzPct val="75000"/>
              <a:buFont typeface="Wingdings" pitchFamily="2" charset="2"/>
              <a:buNone/>
              <a:defRPr/>
            </a:pPr>
            <a:r>
              <a:rPr lang="ru-RU" sz="1600" b="1" dirty="0" smtClean="0"/>
              <a:t>Строка 1= 2+3</a:t>
            </a:r>
            <a:endParaRPr lang="ru-RU" sz="1600" b="1" dirty="0"/>
          </a:p>
        </p:txBody>
      </p:sp>
    </p:spTree>
    <p:extLst>
      <p:ext uri="{BB962C8B-B14F-4D97-AF65-F5344CB8AC3E}">
        <p14:creationId xmlns:p14="http://schemas.microsoft.com/office/powerpoint/2010/main" val="1678788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Прямоугольник 15"/>
          <p:cNvSpPr>
            <a:spLocks noChangeArrowheads="1"/>
          </p:cNvSpPr>
          <p:nvPr/>
        </p:nvSpPr>
        <p:spPr bwMode="auto">
          <a:xfrm>
            <a:off x="838200" y="1600200"/>
            <a:ext cx="7086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Таблица 2650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ru-RU" altLang="ru-RU" sz="18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грудное вскармливание </a:t>
            </a:r>
          </a:p>
        </p:txBody>
      </p:sp>
      <p:graphicFrame>
        <p:nvGraphicFramePr>
          <p:cNvPr id="203972" name="Group 196"/>
          <p:cNvGraphicFramePr>
            <a:graphicFrameLocks noGrp="1"/>
          </p:cNvGraphicFramePr>
          <p:nvPr/>
        </p:nvGraphicFramePr>
        <p:xfrm>
          <a:off x="685800" y="2438400"/>
          <a:ext cx="7924800" cy="1584400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xmlns="" val="20000"/>
                    </a:ext>
                  </a:extLst>
                </a:gridCol>
              </a:tblGrid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Число детей, достигших в отчетном году 1 года, </a:t>
                      </a:r>
                      <a:r>
                        <a:rPr kumimoji="0" 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 1_______,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0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 них находились на грудном вскармливании: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1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3 до 6 месяцев   2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2"/>
                  </a:ext>
                </a:extLst>
              </a:tr>
              <a:tr h="396081">
                <a:tc>
                  <a:txBody>
                    <a:bodyPr/>
                    <a:lstStyle/>
                    <a:p>
                      <a:pPr marL="0" marR="0" lvl="0" indent="0" algn="ctr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 6 месяцев до 1 года  3 __________</a:t>
                      </a:r>
                      <a:endParaRPr kumimoji="0" lang="ru-RU" sz="36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50" marB="4565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0003"/>
                  </a:ext>
                </a:extLst>
              </a:tr>
            </a:tbl>
          </a:graphicData>
        </a:graphic>
      </p:graphicFrame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82631675"/>
              </p:ext>
            </p:extLst>
          </p:nvPr>
        </p:nvGraphicFramePr>
        <p:xfrm>
          <a:off x="457200" y="4678363"/>
          <a:ext cx="7924800" cy="1462087"/>
        </p:xfrm>
        <a:graphic>
          <a:graphicData uri="http://schemas.openxmlformats.org/drawingml/2006/table">
            <a:tbl>
              <a:tblPr/>
              <a:tblGrid>
                <a:gridCol w="7924800">
                  <a:extLst>
                    <a:ext uri="{9D8B030D-6E8A-4147-A177-3AD203B41FA5}">
                      <a16:colId xmlns:a16="http://schemas.microsoft.com/office/drawing/2014/main" xmlns="" val="2577932784"/>
                    </a:ext>
                  </a:extLst>
                </a:gridCol>
              </a:tblGrid>
              <a:tr h="1462087">
                <a:tc>
                  <a:txBody>
                    <a:bodyPr/>
                    <a:lstStyle/>
                    <a:p>
                      <a:pPr marL="0" marR="0" lvl="0" indent="0" algn="l" defTabSz="914400" rtl="0" eaLnBrk="0" fontAlgn="b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8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 marT="45607" marB="45607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xmlns="" val="1162987534"/>
                  </a:ext>
                </a:extLst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987824" y="4519118"/>
            <a:ext cx="5394176" cy="1621331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Сведения о ребенке показываются </a:t>
            </a:r>
            <a:r>
              <a:rPr lang="ru-RU" b="1" dirty="0" smtClean="0">
                <a:solidFill>
                  <a:srgbClr val="FF0000"/>
                </a:solidFill>
              </a:rPr>
              <a:t>ТОЛЬКО ОДИН </a:t>
            </a:r>
            <a:r>
              <a:rPr lang="ru-RU" dirty="0" smtClean="0">
                <a:solidFill>
                  <a:schemeClr val="tx1"/>
                </a:solidFill>
              </a:rPr>
              <a:t>раз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Разница на детей, находившихся на грудном вскармливании до 3 мес.</a:t>
            </a:r>
          </a:p>
          <a:p>
            <a:pPr algn="ctr"/>
            <a:r>
              <a:rPr lang="ru-RU" dirty="0" smtClean="0">
                <a:solidFill>
                  <a:schemeClr val="tx1"/>
                </a:solidFill>
              </a:rPr>
              <a:t>Гр. 1 › гр.2 + гр.3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8936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Шаблон презентации ЦНИИОИЗ 97-200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50356</TotalTime>
  <Words>4723</Words>
  <Application>Microsoft Office PowerPoint</Application>
  <PresentationFormat>Экран (4:3)</PresentationFormat>
  <Paragraphs>2689</Paragraphs>
  <Slides>40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40</vt:i4>
      </vt:variant>
    </vt:vector>
  </HeadingPairs>
  <TitlesOfParts>
    <vt:vector size="41" baseType="lpstr">
      <vt:lpstr>1_Шаблон презентации ЦНИИОИЗ 97-2003</vt:lpstr>
      <vt:lpstr>Форма №30 «Сведения о медицинской организации»</vt:lpstr>
      <vt:lpstr>РАЗДЕЛ I.  Работа медицинской  организации</vt:lpstr>
      <vt:lpstr>1. Общие сведения</vt:lpstr>
      <vt:lpstr>Презентация PowerPoint</vt:lpstr>
      <vt:lpstr>Презентация PowerPoint</vt:lpstr>
      <vt:lpstr>Презентация PowerPoint</vt:lpstr>
      <vt:lpstr>Таблица 2600 </vt:lpstr>
      <vt:lpstr>Таблица 2611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Таблица 4601 </vt:lpstr>
      <vt:lpstr>Таблица 4701 </vt:lpstr>
      <vt:lpstr>Таблица 4801 </vt:lpstr>
      <vt:lpstr>Таблица 4804 </vt:lpstr>
      <vt:lpstr>Таблица 4805 </vt:lpstr>
      <vt:lpstr>Таблица 4809 </vt:lpstr>
      <vt:lpstr>Презентация PowerPoint</vt:lpstr>
      <vt:lpstr>Таблица 5117 </vt:lpstr>
      <vt:lpstr>Таблица 5117 </vt:lpstr>
      <vt:lpstr>Таблица 5117 </vt:lpstr>
      <vt:lpstr>Таблица 5117 </vt:lpstr>
      <vt:lpstr>Таблица 5118 </vt:lpstr>
      <vt:lpstr>Таблица 5118 </vt:lpstr>
      <vt:lpstr>Таблица 5600 </vt:lpstr>
      <vt:lpstr>Табл.7000</vt:lpstr>
      <vt:lpstr>Таблица 7001</vt:lpstr>
      <vt:lpstr>Таблица 7003 </vt:lpstr>
      <vt:lpstr>Таблица 7004 </vt:lpstr>
      <vt:lpstr>РАЗДЕЛ VIII. ТЕХНИЧЕСКОЕ СОСТОЯНИЕ ЗДАНИЙ</vt:lpstr>
      <vt:lpstr>При заполнении раздела VIII «Техническое состояние зданий» ФФСН №30 следует иметь в виду</vt:lpstr>
      <vt:lpstr>Таблица 8000 </vt:lpstr>
    </vt:vector>
  </TitlesOfParts>
  <Company>FRIHCOI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i.son</dc:creator>
  <cp:lastModifiedBy>Елена Александровна Бронникова</cp:lastModifiedBy>
  <cp:revision>659</cp:revision>
  <cp:lastPrinted>2019-11-26T09:59:19Z</cp:lastPrinted>
  <dcterms:created xsi:type="dcterms:W3CDTF">2015-03-17T12:19:09Z</dcterms:created>
  <dcterms:modified xsi:type="dcterms:W3CDTF">2020-12-09T02:09:14Z</dcterms:modified>
</cp:coreProperties>
</file>